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Poppins"/>
      <p:regular r:id="rId38"/>
      <p:bold r:id="rId39"/>
      <p:italic r:id="rId40"/>
      <p:boldItalic r:id="rId41"/>
    </p:embeddedFont>
    <p:embeddedFont>
      <p:font typeface="Poppins Medium"/>
      <p:regular r:id="rId42"/>
      <p:bold r:id="rId43"/>
      <p:italic r:id="rId44"/>
      <p:boldItalic r:id="rId45"/>
    </p:embeddedFont>
    <p:embeddedFont>
      <p:font typeface="DM Sans Light"/>
      <p:regular r:id="rId46"/>
      <p:bold r:id="rId47"/>
      <p:italic r:id="rId48"/>
      <p:boldItalic r:id="rId49"/>
    </p:embeddedFont>
    <p:embeddedFont>
      <p:font typeface="DM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54" roundtripDataSignature="AMtx7mjACraBQq0ecRefQuTE97L4LptV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oppins-italic.fntdata"/><Relationship Id="rId42" Type="http://schemas.openxmlformats.org/officeDocument/2006/relationships/font" Target="fonts/PoppinsMedium-regular.fntdata"/><Relationship Id="rId41" Type="http://schemas.openxmlformats.org/officeDocument/2006/relationships/font" Target="fonts/Poppins-boldItalic.fntdata"/><Relationship Id="rId44" Type="http://schemas.openxmlformats.org/officeDocument/2006/relationships/font" Target="fonts/PoppinsMedium-italic.fntdata"/><Relationship Id="rId43" Type="http://schemas.openxmlformats.org/officeDocument/2006/relationships/font" Target="fonts/PoppinsMedium-bold.fntdata"/><Relationship Id="rId46" Type="http://schemas.openxmlformats.org/officeDocument/2006/relationships/font" Target="fonts/DMSansLight-regular.fntdata"/><Relationship Id="rId45" Type="http://schemas.openxmlformats.org/officeDocument/2006/relationships/font" Target="fonts/Poppins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DMSansLight-italic.fntdata"/><Relationship Id="rId47" Type="http://schemas.openxmlformats.org/officeDocument/2006/relationships/font" Target="fonts/DMSansLight-bold.fntdata"/><Relationship Id="rId49" Type="http://schemas.openxmlformats.org/officeDocument/2006/relationships/font" Target="fonts/DMSans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font" Target="fonts/Raleway-bold.fntdata"/><Relationship Id="rId34" Type="http://schemas.openxmlformats.org/officeDocument/2006/relationships/font" Target="fonts/Raleway-regular.fntdata"/><Relationship Id="rId37" Type="http://schemas.openxmlformats.org/officeDocument/2006/relationships/font" Target="fonts/Raleway-boldItalic.fntdata"/><Relationship Id="rId36" Type="http://schemas.openxmlformats.org/officeDocument/2006/relationships/font" Target="fonts/Raleway-italic.fntdata"/><Relationship Id="rId39" Type="http://schemas.openxmlformats.org/officeDocument/2006/relationships/font" Target="fonts/Poppins-bold.fntdata"/><Relationship Id="rId38" Type="http://schemas.openxmlformats.org/officeDocument/2006/relationships/font" Target="fonts/Poppins-regular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DMSans-bold.fntdata"/><Relationship Id="rId50" Type="http://schemas.openxmlformats.org/officeDocument/2006/relationships/font" Target="fonts/DMSans-regular.fntdata"/><Relationship Id="rId53" Type="http://schemas.openxmlformats.org/officeDocument/2006/relationships/font" Target="fonts/DMSans-boldItalic.fntdata"/><Relationship Id="rId52" Type="http://schemas.openxmlformats.org/officeDocument/2006/relationships/font" Target="fonts/DMSans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54" Type="http://customschemas.google.com/relationships/presentationmetadata" Target="meta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7af1a4a4a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37af1a4a4a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7af1a4a4a4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7af1a4a4a4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7af1a4a4a4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7af1a4a4a4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7af1a4a4a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5" name="Google Shape;335;g37af1a4a4a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7af1a4a4a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37af1a4a4a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7af1a4a4a4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37af1a4a4a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7af1a4a4a4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37af1a4a4a4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7af1a4a4a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7af1a4a4a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7af1a4a4a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g37af1a4a4a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bc2c8082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37bc2c8082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" name="Google Shape;23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7bc2c8082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37bc2c8082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7bc2c8082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37bc2c8082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7bc2c80826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7bc2c80826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7bbb2a256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37bbb2a256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7bbb2a256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37bbb2a256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7bbb2a2563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g37bbb2a2563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7af1a4a4a4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37af1a4a4a4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7af1a4a4a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6" name="Google Shape;436;g37af1a4a4a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7af1a4a4a4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5" name="Google Shape;455;g37af1a4a4a4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El proyecto GrafomotorIA busca apoyar la rehabilitación visomotora de niños y niñas de Teletón mediante una plataforma híbrida (web y PWA) que combina tecnología accesible con la guía de terapeutas.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Para su desarrollo se utilizó la metodología ágil Scrum, lo que permitió avanzar de manera iterativa, incorporando feedback constante y ajustando las funcionalidades según las necesidades clínicas y técnicas.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Como próximos pasos, el equipo se enfocará en actualizar y ampliar los ejercicios, mantener reuniones periódicas con terapeutas, integrar inteligencia artificial para personalizar la experiencia, y finalmente desplegar la solución en un entorno estable y escalable en la nube.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37af1a4a4a4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6" name="Google Shape;466;g37af1a4a4a4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" name="Google Shape;24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7af1a4a4a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37af1a4a4a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7af1a4a4a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37af1a4a4a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af1a4a4a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37af1a4a4a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7af1a4a4a4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7af1a4a4a4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2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hyperlink" Target="https://bit.ly/3A1uf1Q" TargetMode="External"/><Relationship Id="rId7" Type="http://schemas.openxmlformats.org/officeDocument/2006/relationships/hyperlink" Target="http://bit.ly/2TyoMsr" TargetMode="External"/><Relationship Id="rId8" Type="http://schemas.openxmlformats.org/officeDocument/2006/relationships/hyperlink" Target="http://bit.ly/2TtBDfr" TargetMode="Externa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43"/>
          <p:cNvGrpSpPr/>
          <p:nvPr/>
        </p:nvGrpSpPr>
        <p:grpSpPr>
          <a:xfrm>
            <a:off x="-580225" y="-977987"/>
            <a:ext cx="9724225" cy="6991465"/>
            <a:chOff x="-580225" y="-977987"/>
            <a:chExt cx="9724225" cy="6991465"/>
          </a:xfrm>
        </p:grpSpPr>
        <p:pic>
          <p:nvPicPr>
            <p:cNvPr id="10" name="Google Shape;10;p43"/>
            <p:cNvPicPr preferRelativeResize="0"/>
            <p:nvPr/>
          </p:nvPicPr>
          <p:blipFill rotWithShape="1">
            <a:blip r:embed="rId2">
              <a:alphaModFix/>
            </a:blip>
            <a:srcRect b="4387" l="0" r="0" t="0"/>
            <a:stretch/>
          </p:blipFill>
          <p:spPr>
            <a:xfrm>
              <a:off x="2021895" y="0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580225" y="-977987"/>
              <a:ext cx="2270876" cy="2407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232106">
              <a:off x="224659" y="4539896"/>
              <a:ext cx="1440067" cy="142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" name="Google Shape;13;p43"/>
          <p:cNvSpPr txBox="1"/>
          <p:nvPr>
            <p:ph type="ctrTitle"/>
          </p:nvPr>
        </p:nvSpPr>
        <p:spPr>
          <a:xfrm>
            <a:off x="791300" y="1734975"/>
            <a:ext cx="61188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65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43"/>
          <p:cNvSpPr txBox="1"/>
          <p:nvPr>
            <p:ph idx="1" type="subTitle"/>
          </p:nvPr>
        </p:nvSpPr>
        <p:spPr>
          <a:xfrm>
            <a:off x="791300" y="3074025"/>
            <a:ext cx="6118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Google Shape;116;p52"/>
          <p:cNvGrpSpPr/>
          <p:nvPr/>
        </p:nvGrpSpPr>
        <p:grpSpPr>
          <a:xfrm>
            <a:off x="-1647174" y="-2116825"/>
            <a:ext cx="10791174" cy="8279246"/>
            <a:chOff x="-1647174" y="-2116825"/>
            <a:chExt cx="10791174" cy="8279246"/>
          </a:xfrm>
        </p:grpSpPr>
        <p:pic>
          <p:nvPicPr>
            <p:cNvPr id="117" name="Google Shape;117;p52"/>
            <p:cNvPicPr preferRelativeResize="0"/>
            <p:nvPr/>
          </p:nvPicPr>
          <p:blipFill rotWithShape="1">
            <a:blip r:embed="rId2">
              <a:alphaModFix/>
            </a:blip>
            <a:srcRect b="4387" l="0" r="0" t="0"/>
            <a:stretch/>
          </p:blipFill>
          <p:spPr>
            <a:xfrm>
              <a:off x="2021895" y="0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" name="Google Shape;118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-4307703">
              <a:off x="-1668292" y="1587909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" name="Google Shape;119;p5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3685978">
              <a:off x="4539776" y="-1747656"/>
              <a:ext cx="2270875" cy="2407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Google Shape;120;p52"/>
            <p:cNvPicPr preferRelativeResize="0"/>
            <p:nvPr/>
          </p:nvPicPr>
          <p:blipFill rotWithShape="1">
            <a:blip r:embed="rId5">
              <a:alphaModFix amt="66000"/>
            </a:blip>
            <a:srcRect b="0" l="0" r="0" t="0"/>
            <a:stretch/>
          </p:blipFill>
          <p:spPr>
            <a:xfrm flipH="1" rot="-3963918">
              <a:off x="1289664" y="-719433"/>
              <a:ext cx="1119976" cy="11998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" name="Google Shape;121;p52"/>
            <p:cNvPicPr preferRelativeResize="0"/>
            <p:nvPr/>
          </p:nvPicPr>
          <p:blipFill rotWithShape="1">
            <a:blip r:embed="rId6">
              <a:alphaModFix amt="82000"/>
            </a:blip>
            <a:srcRect b="0" l="0" r="0" t="0"/>
            <a:stretch/>
          </p:blipFill>
          <p:spPr>
            <a:xfrm flipH="1" rot="4214788">
              <a:off x="348927" y="4505786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52"/>
          <p:cNvSpPr txBox="1"/>
          <p:nvPr>
            <p:ph type="title"/>
          </p:nvPr>
        </p:nvSpPr>
        <p:spPr>
          <a:xfrm>
            <a:off x="908953" y="2994258"/>
            <a:ext cx="3558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52"/>
          <p:cNvSpPr txBox="1"/>
          <p:nvPr>
            <p:ph idx="1" type="subTitle"/>
          </p:nvPr>
        </p:nvSpPr>
        <p:spPr>
          <a:xfrm>
            <a:off x="908953" y="3753182"/>
            <a:ext cx="3558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52"/>
          <p:cNvSpPr txBox="1"/>
          <p:nvPr>
            <p:ph idx="2" type="title"/>
          </p:nvPr>
        </p:nvSpPr>
        <p:spPr>
          <a:xfrm>
            <a:off x="908953" y="902282"/>
            <a:ext cx="3558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52"/>
          <p:cNvSpPr txBox="1"/>
          <p:nvPr>
            <p:ph idx="3" type="subTitle"/>
          </p:nvPr>
        </p:nvSpPr>
        <p:spPr>
          <a:xfrm>
            <a:off x="908953" y="1661188"/>
            <a:ext cx="3558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52"/>
          <p:cNvSpPr txBox="1"/>
          <p:nvPr>
            <p:ph idx="4" type="title"/>
          </p:nvPr>
        </p:nvSpPr>
        <p:spPr>
          <a:xfrm>
            <a:off x="4473517" y="1948270"/>
            <a:ext cx="35586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47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52"/>
          <p:cNvSpPr txBox="1"/>
          <p:nvPr>
            <p:ph idx="5" type="subTitle"/>
          </p:nvPr>
        </p:nvSpPr>
        <p:spPr>
          <a:xfrm>
            <a:off x="4473624" y="2707185"/>
            <a:ext cx="35586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" name="Google Shape;129;p53"/>
          <p:cNvGrpSpPr/>
          <p:nvPr/>
        </p:nvGrpSpPr>
        <p:grpSpPr>
          <a:xfrm>
            <a:off x="-5" y="-1357642"/>
            <a:ext cx="10358034" cy="7756904"/>
            <a:chOff x="-5" y="-1357642"/>
            <a:chExt cx="10358034" cy="7756904"/>
          </a:xfrm>
        </p:grpSpPr>
        <p:pic>
          <p:nvPicPr>
            <p:cNvPr id="130" name="Google Shape;130;p53"/>
            <p:cNvPicPr preferRelativeResize="0"/>
            <p:nvPr/>
          </p:nvPicPr>
          <p:blipFill rotWithShape="1">
            <a:blip r:embed="rId2">
              <a:alphaModFix/>
            </a:blip>
            <a:srcRect b="4387" l="0" r="0" t="0"/>
            <a:stretch/>
          </p:blipFill>
          <p:spPr>
            <a:xfrm rot="10800000">
              <a:off x="-5" y="-12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31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6766770">
              <a:off x="7673274" y="3682814"/>
              <a:ext cx="2270877" cy="24071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53"/>
            <p:cNvPicPr preferRelativeResize="0"/>
            <p:nvPr/>
          </p:nvPicPr>
          <p:blipFill rotWithShape="1">
            <a:blip r:embed="rId4">
              <a:alphaModFix amt="28000"/>
            </a:blip>
            <a:srcRect b="0" l="0" r="0" t="0"/>
            <a:stretch/>
          </p:blipFill>
          <p:spPr>
            <a:xfrm flipH="1" rot="3461785">
              <a:off x="3044590" y="4386451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" name="Google Shape;133;p5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7038808">
              <a:off x="6762433" y="-998833"/>
              <a:ext cx="2036315" cy="20173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4" name="Google Shape;134;p53"/>
          <p:cNvSpPr txBox="1"/>
          <p:nvPr>
            <p:ph hasCustomPrompt="1" type="title"/>
          </p:nvPr>
        </p:nvSpPr>
        <p:spPr>
          <a:xfrm>
            <a:off x="2786925" y="1568750"/>
            <a:ext cx="4929900" cy="121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b="0" sz="72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5" name="Google Shape;135;p53"/>
          <p:cNvSpPr txBox="1"/>
          <p:nvPr>
            <p:ph idx="1" type="subTitle"/>
          </p:nvPr>
        </p:nvSpPr>
        <p:spPr>
          <a:xfrm>
            <a:off x="2787025" y="2780925"/>
            <a:ext cx="49299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7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54"/>
          <p:cNvGrpSpPr/>
          <p:nvPr/>
        </p:nvGrpSpPr>
        <p:grpSpPr>
          <a:xfrm>
            <a:off x="-1326174" y="63662"/>
            <a:ext cx="11154297" cy="5848834"/>
            <a:chOff x="-1326174" y="63662"/>
            <a:chExt cx="11154297" cy="5848834"/>
          </a:xfrm>
        </p:grpSpPr>
        <p:pic>
          <p:nvPicPr>
            <p:cNvPr id="138" name="Google Shape;138;p54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flipH="1" rot="-3611317">
              <a:off x="162773" y="4278067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54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flipH="1" rot="3461786">
              <a:off x="8013371" y="368003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54"/>
            <p:cNvPicPr preferRelativeResize="0"/>
            <p:nvPr/>
          </p:nvPicPr>
          <p:blipFill rotWithShape="1">
            <a:blip r:embed="rId4">
              <a:alphaModFix amt="83000"/>
            </a:blip>
            <a:srcRect b="0" l="0" r="0" t="0"/>
            <a:stretch/>
          </p:blipFill>
          <p:spPr>
            <a:xfrm flipH="1" rot="9407661">
              <a:off x="6312278" y="462647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-8278659">
              <a:off x="-929768" y="1143578"/>
              <a:ext cx="1752206" cy="1857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7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oogle Shape;144;p55"/>
          <p:cNvGrpSpPr/>
          <p:nvPr/>
        </p:nvGrpSpPr>
        <p:grpSpPr>
          <a:xfrm>
            <a:off x="-996104" y="777790"/>
            <a:ext cx="11221100" cy="5277508"/>
            <a:chOff x="-996104" y="777790"/>
            <a:chExt cx="11221100" cy="5277508"/>
          </a:xfrm>
        </p:grpSpPr>
        <p:pic>
          <p:nvPicPr>
            <p:cNvPr id="145" name="Google Shape;145;p55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rot="3611317">
              <a:off x="7086021" y="4506667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" name="Google Shape;146;p55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rot="-3461786">
              <a:off x="-724129" y="1100228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" name="Google Shape;147;p55"/>
            <p:cNvPicPr preferRelativeResize="0"/>
            <p:nvPr/>
          </p:nvPicPr>
          <p:blipFill rotWithShape="1">
            <a:blip r:embed="rId4">
              <a:alphaModFix amt="83000"/>
            </a:blip>
            <a:srcRect b="0" l="0" r="0" t="0"/>
            <a:stretch/>
          </p:blipFill>
          <p:spPr>
            <a:xfrm rot="-9407661">
              <a:off x="1126525" y="462647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Google Shape;148;p5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6212230">
              <a:off x="8240957" y="918267"/>
              <a:ext cx="1752203" cy="1857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9" name="Google Shape;149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56"/>
          <p:cNvGrpSpPr/>
          <p:nvPr/>
        </p:nvGrpSpPr>
        <p:grpSpPr>
          <a:xfrm>
            <a:off x="-754333" y="-880883"/>
            <a:ext cx="10554235" cy="7001981"/>
            <a:chOff x="-754333" y="-880883"/>
            <a:chExt cx="10554235" cy="7001981"/>
          </a:xfrm>
        </p:grpSpPr>
        <p:pic>
          <p:nvPicPr>
            <p:cNvPr id="152" name="Google Shape;152;p56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flipH="1" rot="-9585351">
              <a:off x="3125275" y="-705541"/>
              <a:ext cx="1253149" cy="1342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" name="Google Shape;153;p56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flipH="1" rot="-7338214">
              <a:off x="7985150" y="167708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5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-630315">
              <a:off x="3419205" y="4507086"/>
              <a:ext cx="2041561" cy="1439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56"/>
            <p:cNvPicPr preferRelativeResize="0"/>
            <p:nvPr/>
          </p:nvPicPr>
          <p:blipFill rotWithShape="1">
            <a:blip r:embed="rId5">
              <a:alphaModFix amt="83000"/>
            </a:blip>
            <a:srcRect b="0" l="0" r="0" t="0"/>
            <a:stretch/>
          </p:blipFill>
          <p:spPr>
            <a:xfrm flipH="1" rot="-1392339">
              <a:off x="-576296" y="355734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6" name="Google Shape;156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8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Google Shape;158;p57"/>
          <p:cNvGrpSpPr/>
          <p:nvPr/>
        </p:nvGrpSpPr>
        <p:grpSpPr>
          <a:xfrm>
            <a:off x="-1326174" y="63662"/>
            <a:ext cx="11154297" cy="5848834"/>
            <a:chOff x="-1326174" y="63662"/>
            <a:chExt cx="11154297" cy="5848834"/>
          </a:xfrm>
        </p:grpSpPr>
        <p:pic>
          <p:nvPicPr>
            <p:cNvPr id="159" name="Google Shape;159;p57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flipH="1" rot="-3611317">
              <a:off x="162773" y="4278067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57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flipH="1" rot="3461786">
              <a:off x="8013371" y="368003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" name="Google Shape;161;p57"/>
            <p:cNvPicPr preferRelativeResize="0"/>
            <p:nvPr/>
          </p:nvPicPr>
          <p:blipFill rotWithShape="1">
            <a:blip r:embed="rId4">
              <a:alphaModFix amt="83000"/>
            </a:blip>
            <a:srcRect b="0" l="0" r="0" t="0"/>
            <a:stretch/>
          </p:blipFill>
          <p:spPr>
            <a:xfrm flipH="1" rot="9407661">
              <a:off x="6312278" y="462647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" name="Google Shape;162;p5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-8278659">
              <a:off x="-929768" y="1143578"/>
              <a:ext cx="1752206" cy="1857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3" name="Google Shape;163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4" name="Google Shape;164;p57"/>
          <p:cNvSpPr txBox="1"/>
          <p:nvPr>
            <p:ph idx="1" type="subTitle"/>
          </p:nvPr>
        </p:nvSpPr>
        <p:spPr>
          <a:xfrm>
            <a:off x="1927410" y="1608602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5" name="Google Shape;165;p57"/>
          <p:cNvSpPr txBox="1"/>
          <p:nvPr>
            <p:ph idx="2" type="subTitle"/>
          </p:nvPr>
        </p:nvSpPr>
        <p:spPr>
          <a:xfrm>
            <a:off x="1927410" y="2752101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6" name="Google Shape;166;p57"/>
          <p:cNvSpPr txBox="1"/>
          <p:nvPr>
            <p:ph idx="3" type="subTitle"/>
          </p:nvPr>
        </p:nvSpPr>
        <p:spPr>
          <a:xfrm>
            <a:off x="1927410" y="3895600"/>
            <a:ext cx="619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b="1" sz="1800"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Raleway"/>
              <a:buNone/>
              <a:defRPr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7" name="Google Shape;167;p57"/>
          <p:cNvSpPr txBox="1"/>
          <p:nvPr>
            <p:ph idx="4" type="subTitle"/>
          </p:nvPr>
        </p:nvSpPr>
        <p:spPr>
          <a:xfrm>
            <a:off x="1927410" y="1211225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57"/>
          <p:cNvSpPr txBox="1"/>
          <p:nvPr>
            <p:ph idx="5" type="subTitle"/>
          </p:nvPr>
        </p:nvSpPr>
        <p:spPr>
          <a:xfrm>
            <a:off x="1927410" y="2354729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57"/>
          <p:cNvSpPr txBox="1"/>
          <p:nvPr>
            <p:ph idx="6" type="subTitle"/>
          </p:nvPr>
        </p:nvSpPr>
        <p:spPr>
          <a:xfrm>
            <a:off x="1927410" y="3498232"/>
            <a:ext cx="61983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" name="Google Shape;171;p58"/>
          <p:cNvGrpSpPr/>
          <p:nvPr/>
        </p:nvGrpSpPr>
        <p:grpSpPr>
          <a:xfrm>
            <a:off x="-1898507" y="-506105"/>
            <a:ext cx="11042507" cy="6185046"/>
            <a:chOff x="-1898507" y="-506105"/>
            <a:chExt cx="11042507" cy="6185046"/>
          </a:xfrm>
        </p:grpSpPr>
        <p:pic>
          <p:nvPicPr>
            <p:cNvPr id="172" name="Google Shape;172;p58"/>
            <p:cNvPicPr preferRelativeResize="0"/>
            <p:nvPr/>
          </p:nvPicPr>
          <p:blipFill rotWithShape="1">
            <a:blip r:embed="rId2">
              <a:alphaModFix/>
            </a:blip>
            <a:srcRect b="4387" l="0" r="0" t="0"/>
            <a:stretch/>
          </p:blipFill>
          <p:spPr>
            <a:xfrm>
              <a:off x="2021895" y="0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5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-7965374">
              <a:off x="-1379400" y="2481692"/>
              <a:ext cx="2270878" cy="2407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58"/>
            <p:cNvPicPr preferRelativeResize="0"/>
            <p:nvPr/>
          </p:nvPicPr>
          <p:blipFill rotWithShape="1">
            <a:blip r:embed="rId4">
              <a:alphaModFix amt="66000"/>
            </a:blip>
            <a:srcRect b="0" l="0" r="0" t="0"/>
            <a:stretch/>
          </p:blipFill>
          <p:spPr>
            <a:xfrm flipH="1" rot="10800000">
              <a:off x="1362002" y="4479091"/>
              <a:ext cx="1119975" cy="119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" name="Google Shape;175;p58"/>
            <p:cNvPicPr preferRelativeResize="0"/>
            <p:nvPr/>
          </p:nvPicPr>
          <p:blipFill rotWithShape="1">
            <a:blip r:embed="rId5">
              <a:alphaModFix amt="83000"/>
            </a:blip>
            <a:srcRect b="0" l="0" r="0" t="0"/>
            <a:stretch/>
          </p:blipFill>
          <p:spPr>
            <a:xfrm flipH="1" rot="-7452661">
              <a:off x="1187630" y="-312083"/>
              <a:ext cx="1063140" cy="112195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58"/>
          <p:cNvSpPr txBox="1"/>
          <p:nvPr>
            <p:ph type="ctrTitle"/>
          </p:nvPr>
        </p:nvSpPr>
        <p:spPr>
          <a:xfrm>
            <a:off x="954525" y="1587168"/>
            <a:ext cx="32724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7" name="Google Shape;177;p58"/>
          <p:cNvSpPr txBox="1"/>
          <p:nvPr>
            <p:ph idx="1" type="subTitle"/>
          </p:nvPr>
        </p:nvSpPr>
        <p:spPr>
          <a:xfrm>
            <a:off x="954595" y="2607242"/>
            <a:ext cx="32724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58"/>
          <p:cNvSpPr txBox="1"/>
          <p:nvPr/>
        </p:nvSpPr>
        <p:spPr>
          <a:xfrm>
            <a:off x="4365775" y="2564747"/>
            <a:ext cx="3272400" cy="5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CREDITS: </a:t>
            </a: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i="0" sz="1000" u="sng" cap="none" strike="noStrike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59"/>
          <p:cNvGrpSpPr/>
          <p:nvPr/>
        </p:nvGrpSpPr>
        <p:grpSpPr>
          <a:xfrm>
            <a:off x="-1326174" y="63662"/>
            <a:ext cx="11154297" cy="5848834"/>
            <a:chOff x="-1326174" y="63662"/>
            <a:chExt cx="11154297" cy="5848834"/>
          </a:xfrm>
        </p:grpSpPr>
        <p:pic>
          <p:nvPicPr>
            <p:cNvPr id="181" name="Google Shape;181;p59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flipH="1" rot="-3611317">
              <a:off x="162773" y="4278067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59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flipH="1" rot="3461786">
              <a:off x="8013371" y="368003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59"/>
            <p:cNvPicPr preferRelativeResize="0"/>
            <p:nvPr/>
          </p:nvPicPr>
          <p:blipFill rotWithShape="1">
            <a:blip r:embed="rId4">
              <a:alphaModFix amt="83000"/>
            </a:blip>
            <a:srcRect b="0" l="0" r="0" t="0"/>
            <a:stretch/>
          </p:blipFill>
          <p:spPr>
            <a:xfrm flipH="1" rot="9407661">
              <a:off x="6312278" y="462647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184;p5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-8278659">
              <a:off x="-929768" y="1143578"/>
              <a:ext cx="1752206" cy="1857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5" name="Google Shape;185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6" name="Google Shape;186;p59"/>
          <p:cNvSpPr txBox="1"/>
          <p:nvPr>
            <p:ph idx="1" type="body"/>
          </p:nvPr>
        </p:nvSpPr>
        <p:spPr>
          <a:xfrm>
            <a:off x="720000" y="1152475"/>
            <a:ext cx="77040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9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oogle Shape;188;p60"/>
          <p:cNvGrpSpPr/>
          <p:nvPr/>
        </p:nvGrpSpPr>
        <p:grpSpPr>
          <a:xfrm>
            <a:off x="-754333" y="-880883"/>
            <a:ext cx="10554235" cy="7001981"/>
            <a:chOff x="-754333" y="-880883"/>
            <a:chExt cx="10554235" cy="7001981"/>
          </a:xfrm>
        </p:grpSpPr>
        <p:pic>
          <p:nvPicPr>
            <p:cNvPr id="189" name="Google Shape;189;p60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flipH="1" rot="-9585351">
              <a:off x="3125275" y="-705541"/>
              <a:ext cx="1253149" cy="1342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" name="Google Shape;190;p60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flipH="1" rot="-7338214">
              <a:off x="7985150" y="167708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6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-630315">
              <a:off x="3419205" y="4507086"/>
              <a:ext cx="2041561" cy="1439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60"/>
            <p:cNvPicPr preferRelativeResize="0"/>
            <p:nvPr/>
          </p:nvPicPr>
          <p:blipFill rotWithShape="1">
            <a:blip r:embed="rId5">
              <a:alphaModFix amt="83000"/>
            </a:blip>
            <a:srcRect b="0" l="0" r="0" t="0"/>
            <a:stretch/>
          </p:blipFill>
          <p:spPr>
            <a:xfrm flipH="1" rot="-1392339">
              <a:off x="-576296" y="355734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60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4" name="Google Shape;194;p60"/>
          <p:cNvSpPr txBox="1"/>
          <p:nvPr>
            <p:ph idx="1" type="body"/>
          </p:nvPr>
        </p:nvSpPr>
        <p:spPr>
          <a:xfrm>
            <a:off x="720000" y="1152475"/>
            <a:ext cx="38520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95" name="Google Shape;195;p60"/>
          <p:cNvSpPr txBox="1"/>
          <p:nvPr>
            <p:ph idx="2" type="body"/>
          </p:nvPr>
        </p:nvSpPr>
        <p:spPr>
          <a:xfrm>
            <a:off x="4572000" y="1152475"/>
            <a:ext cx="38520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64"/>
          <p:cNvGrpSpPr/>
          <p:nvPr/>
        </p:nvGrpSpPr>
        <p:grpSpPr>
          <a:xfrm>
            <a:off x="-5" y="-971627"/>
            <a:ext cx="10305946" cy="6115116"/>
            <a:chOff x="-5" y="-971627"/>
            <a:chExt cx="10305946" cy="6115116"/>
          </a:xfrm>
        </p:grpSpPr>
        <p:pic>
          <p:nvPicPr>
            <p:cNvPr id="198" name="Google Shape;198;p64"/>
            <p:cNvPicPr preferRelativeResize="0"/>
            <p:nvPr/>
          </p:nvPicPr>
          <p:blipFill rotWithShape="1">
            <a:blip r:embed="rId2">
              <a:alphaModFix/>
            </a:blip>
            <a:srcRect b="4387" l="0" r="0" t="0"/>
            <a:stretch/>
          </p:blipFill>
          <p:spPr>
            <a:xfrm rot="10800000">
              <a:off x="-5" y="-12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7082819">
              <a:off x="7574400" y="-607187"/>
              <a:ext cx="2270878" cy="2407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64"/>
            <p:cNvPicPr preferRelativeResize="0"/>
            <p:nvPr/>
          </p:nvPicPr>
          <p:blipFill rotWithShape="1">
            <a:blip r:embed="rId4">
              <a:alphaModFix amt="66000"/>
            </a:blip>
            <a:srcRect b="0" l="0" r="0" t="0"/>
            <a:stretch/>
          </p:blipFill>
          <p:spPr>
            <a:xfrm rot="-6836082">
              <a:off x="8255514" y="3381874"/>
              <a:ext cx="1119976" cy="11998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64"/>
          <p:cNvSpPr txBox="1"/>
          <p:nvPr>
            <p:ph type="title"/>
          </p:nvPr>
        </p:nvSpPr>
        <p:spPr>
          <a:xfrm>
            <a:off x="2161825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44"/>
          <p:cNvGrpSpPr/>
          <p:nvPr/>
        </p:nvGrpSpPr>
        <p:grpSpPr>
          <a:xfrm>
            <a:off x="-1040000" y="-259397"/>
            <a:ext cx="10990700" cy="6160118"/>
            <a:chOff x="-1040000" y="-259397"/>
            <a:chExt cx="10990700" cy="6160118"/>
          </a:xfrm>
        </p:grpSpPr>
        <p:pic>
          <p:nvPicPr>
            <p:cNvPr id="17" name="Google Shape;17;p44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rot="3611317">
              <a:off x="7897200" y="4043092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" name="Google Shape;18;p44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rot="-3461786">
              <a:off x="-768025" y="1829003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" name="Google Shape;19;p4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6492291">
              <a:off x="7927067" y="215241"/>
              <a:ext cx="2041562" cy="1439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44"/>
            <p:cNvPicPr preferRelativeResize="0"/>
            <p:nvPr/>
          </p:nvPicPr>
          <p:blipFill rotWithShape="1">
            <a:blip r:embed="rId5">
              <a:alphaModFix amt="83000"/>
            </a:blip>
            <a:srcRect b="0" l="0" r="0" t="0"/>
            <a:stretch/>
          </p:blipFill>
          <p:spPr>
            <a:xfrm rot="-9407661">
              <a:off x="1944229" y="4614699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" name="Google Shape;21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65"/>
          <p:cNvGrpSpPr/>
          <p:nvPr/>
        </p:nvGrpSpPr>
        <p:grpSpPr>
          <a:xfrm>
            <a:off x="-580225" y="-977987"/>
            <a:ext cx="9724225" cy="6991465"/>
            <a:chOff x="-580225" y="-977987"/>
            <a:chExt cx="9724225" cy="6991465"/>
          </a:xfrm>
        </p:grpSpPr>
        <p:pic>
          <p:nvPicPr>
            <p:cNvPr id="204" name="Google Shape;204;p65"/>
            <p:cNvPicPr preferRelativeResize="0"/>
            <p:nvPr/>
          </p:nvPicPr>
          <p:blipFill rotWithShape="1">
            <a:blip r:embed="rId2">
              <a:alphaModFix/>
            </a:blip>
            <a:srcRect b="4387" l="0" r="0" t="0"/>
            <a:stretch/>
          </p:blipFill>
          <p:spPr>
            <a:xfrm>
              <a:off x="2021895" y="0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" name="Google Shape;205;p6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580225" y="-977987"/>
              <a:ext cx="2270876" cy="2407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232106">
              <a:off x="224659" y="4539896"/>
              <a:ext cx="1440067" cy="14266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7" name="Google Shape;207;p65"/>
          <p:cNvSpPr txBox="1"/>
          <p:nvPr>
            <p:ph type="title"/>
          </p:nvPr>
        </p:nvSpPr>
        <p:spPr>
          <a:xfrm>
            <a:off x="2810075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8" name="Google Shape;208;p65"/>
          <p:cNvSpPr txBox="1"/>
          <p:nvPr>
            <p:ph idx="1" type="subTitle"/>
          </p:nvPr>
        </p:nvSpPr>
        <p:spPr>
          <a:xfrm>
            <a:off x="2810150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11" name="Google Shape;211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oogle Shape;214;p68"/>
          <p:cNvGrpSpPr/>
          <p:nvPr/>
        </p:nvGrpSpPr>
        <p:grpSpPr>
          <a:xfrm>
            <a:off x="-580225" y="-977987"/>
            <a:ext cx="9724225" cy="6991465"/>
            <a:chOff x="-580225" y="-977987"/>
            <a:chExt cx="9724225" cy="6991465"/>
          </a:xfrm>
        </p:grpSpPr>
        <p:pic>
          <p:nvPicPr>
            <p:cNvPr id="215" name="Google Shape;215;p68"/>
            <p:cNvPicPr preferRelativeResize="0"/>
            <p:nvPr/>
          </p:nvPicPr>
          <p:blipFill rotWithShape="1">
            <a:blip r:embed="rId2">
              <a:alphaModFix/>
            </a:blip>
            <a:srcRect b="4387" l="0" r="0" t="0"/>
            <a:stretch/>
          </p:blipFill>
          <p:spPr>
            <a:xfrm>
              <a:off x="2021895" y="0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6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580225" y="-977987"/>
              <a:ext cx="2270876" cy="2407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7" name="Google Shape;217;p6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232106">
              <a:off x="224659" y="4539896"/>
              <a:ext cx="1440067" cy="142663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69"/>
          <p:cNvGrpSpPr/>
          <p:nvPr/>
        </p:nvGrpSpPr>
        <p:grpSpPr>
          <a:xfrm>
            <a:off x="-1040000" y="-259397"/>
            <a:ext cx="10990700" cy="6160118"/>
            <a:chOff x="-1040000" y="-259397"/>
            <a:chExt cx="10990700" cy="6160118"/>
          </a:xfrm>
        </p:grpSpPr>
        <p:pic>
          <p:nvPicPr>
            <p:cNvPr id="220" name="Google Shape;220;p69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rot="3611317">
              <a:off x="7897200" y="4043092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" name="Google Shape;221;p69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rot="-3461786">
              <a:off x="-768025" y="1829003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6492291">
              <a:off x="7927067" y="215241"/>
              <a:ext cx="2041562" cy="1439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" name="Google Shape;223;p69"/>
            <p:cNvPicPr preferRelativeResize="0"/>
            <p:nvPr/>
          </p:nvPicPr>
          <p:blipFill rotWithShape="1">
            <a:blip r:embed="rId5">
              <a:alphaModFix amt="83000"/>
            </a:blip>
            <a:srcRect b="0" l="0" r="0" t="0"/>
            <a:stretch/>
          </p:blipFill>
          <p:spPr>
            <a:xfrm rot="-9407661">
              <a:off x="1944229" y="4614699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45"/>
          <p:cNvGrpSpPr/>
          <p:nvPr/>
        </p:nvGrpSpPr>
        <p:grpSpPr>
          <a:xfrm>
            <a:off x="-1326174" y="63662"/>
            <a:ext cx="11154297" cy="5848834"/>
            <a:chOff x="-1326174" y="63662"/>
            <a:chExt cx="11154297" cy="5848834"/>
          </a:xfrm>
        </p:grpSpPr>
        <p:pic>
          <p:nvPicPr>
            <p:cNvPr id="24" name="Google Shape;24;p45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flipH="1" rot="-3611317">
              <a:off x="162773" y="4278067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" name="Google Shape;25;p45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flipH="1" rot="3461786">
              <a:off x="8013371" y="368003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" name="Google Shape;26;p45"/>
            <p:cNvPicPr preferRelativeResize="0"/>
            <p:nvPr/>
          </p:nvPicPr>
          <p:blipFill rotWithShape="1">
            <a:blip r:embed="rId4">
              <a:alphaModFix amt="83000"/>
            </a:blip>
            <a:srcRect b="0" l="0" r="0" t="0"/>
            <a:stretch/>
          </p:blipFill>
          <p:spPr>
            <a:xfrm flipH="1" rot="9407661">
              <a:off x="6312278" y="462647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" name="Google Shape;27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-8278659">
              <a:off x="-929768" y="1143578"/>
              <a:ext cx="1752206" cy="1857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" name="Google Shape;28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2" type="title"/>
          </p:nvPr>
        </p:nvSpPr>
        <p:spPr>
          <a:xfrm>
            <a:off x="1057925" y="164154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" name="Google Shape;30;p45"/>
          <p:cNvSpPr txBox="1"/>
          <p:nvPr>
            <p:ph idx="3" type="title"/>
          </p:nvPr>
        </p:nvSpPr>
        <p:spPr>
          <a:xfrm>
            <a:off x="1057925" y="312085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" name="Google Shape;31;p45"/>
          <p:cNvSpPr txBox="1"/>
          <p:nvPr>
            <p:ph idx="4" type="title"/>
          </p:nvPr>
        </p:nvSpPr>
        <p:spPr>
          <a:xfrm>
            <a:off x="3528600" y="164154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" name="Google Shape;32;p45"/>
          <p:cNvSpPr txBox="1"/>
          <p:nvPr>
            <p:ph idx="5" type="title"/>
          </p:nvPr>
        </p:nvSpPr>
        <p:spPr>
          <a:xfrm>
            <a:off x="3528600" y="312085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3" name="Google Shape;33;p45"/>
          <p:cNvSpPr txBox="1"/>
          <p:nvPr>
            <p:ph idx="6" type="title"/>
          </p:nvPr>
        </p:nvSpPr>
        <p:spPr>
          <a:xfrm>
            <a:off x="5999275" y="1641543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4" name="Google Shape;34;p45"/>
          <p:cNvSpPr txBox="1"/>
          <p:nvPr>
            <p:ph idx="7" type="title"/>
          </p:nvPr>
        </p:nvSpPr>
        <p:spPr>
          <a:xfrm>
            <a:off x="5999275" y="312085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0" sz="3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45"/>
          <p:cNvSpPr txBox="1"/>
          <p:nvPr>
            <p:ph idx="1" type="subTitle"/>
          </p:nvPr>
        </p:nvSpPr>
        <p:spPr>
          <a:xfrm>
            <a:off x="1057925" y="2102550"/>
            <a:ext cx="208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6" name="Google Shape;36;p45"/>
          <p:cNvSpPr txBox="1"/>
          <p:nvPr>
            <p:ph idx="8" type="subTitle"/>
          </p:nvPr>
        </p:nvSpPr>
        <p:spPr>
          <a:xfrm>
            <a:off x="3528600" y="2102550"/>
            <a:ext cx="208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7" name="Google Shape;37;p45"/>
          <p:cNvSpPr txBox="1"/>
          <p:nvPr>
            <p:ph idx="9" type="subTitle"/>
          </p:nvPr>
        </p:nvSpPr>
        <p:spPr>
          <a:xfrm>
            <a:off x="5999275" y="2102550"/>
            <a:ext cx="208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8" name="Google Shape;38;p45"/>
          <p:cNvSpPr txBox="1"/>
          <p:nvPr>
            <p:ph idx="13" type="subTitle"/>
          </p:nvPr>
        </p:nvSpPr>
        <p:spPr>
          <a:xfrm>
            <a:off x="1057925" y="3581929"/>
            <a:ext cx="208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9" name="Google Shape;39;p45"/>
          <p:cNvSpPr txBox="1"/>
          <p:nvPr>
            <p:ph idx="14" type="subTitle"/>
          </p:nvPr>
        </p:nvSpPr>
        <p:spPr>
          <a:xfrm>
            <a:off x="3528600" y="3581929"/>
            <a:ext cx="208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0" name="Google Shape;40;p45"/>
          <p:cNvSpPr txBox="1"/>
          <p:nvPr>
            <p:ph idx="15" type="subTitle"/>
          </p:nvPr>
        </p:nvSpPr>
        <p:spPr>
          <a:xfrm>
            <a:off x="5999275" y="3581929"/>
            <a:ext cx="20868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6"/>
          <p:cNvGrpSpPr/>
          <p:nvPr/>
        </p:nvGrpSpPr>
        <p:grpSpPr>
          <a:xfrm>
            <a:off x="-5" y="-971627"/>
            <a:ext cx="10305946" cy="6115116"/>
            <a:chOff x="-5" y="-971627"/>
            <a:chExt cx="10305946" cy="6115116"/>
          </a:xfrm>
        </p:grpSpPr>
        <p:pic>
          <p:nvPicPr>
            <p:cNvPr id="43" name="Google Shape;43;p46"/>
            <p:cNvPicPr preferRelativeResize="0"/>
            <p:nvPr/>
          </p:nvPicPr>
          <p:blipFill rotWithShape="1">
            <a:blip r:embed="rId2">
              <a:alphaModFix/>
            </a:blip>
            <a:srcRect b="4387" l="0" r="0" t="0"/>
            <a:stretch/>
          </p:blipFill>
          <p:spPr>
            <a:xfrm rot="10800000">
              <a:off x="-5" y="-12"/>
              <a:ext cx="7122105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" name="Google Shape;44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flipH="1" rot="7082819">
              <a:off x="7574400" y="-607187"/>
              <a:ext cx="2270878" cy="2407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" name="Google Shape;45;p46"/>
            <p:cNvPicPr preferRelativeResize="0"/>
            <p:nvPr/>
          </p:nvPicPr>
          <p:blipFill rotWithShape="1">
            <a:blip r:embed="rId4">
              <a:alphaModFix amt="66000"/>
            </a:blip>
            <a:srcRect b="0" l="0" r="0" t="0"/>
            <a:stretch/>
          </p:blipFill>
          <p:spPr>
            <a:xfrm rot="-6836082">
              <a:off x="8255514" y="3381874"/>
              <a:ext cx="1119976" cy="11998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" name="Google Shape;46;p46"/>
          <p:cNvSpPr txBox="1"/>
          <p:nvPr>
            <p:ph type="title"/>
          </p:nvPr>
        </p:nvSpPr>
        <p:spPr>
          <a:xfrm>
            <a:off x="3622289" y="2157754"/>
            <a:ext cx="48066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7" name="Google Shape;47;p46"/>
          <p:cNvSpPr txBox="1"/>
          <p:nvPr>
            <p:ph idx="2" type="title"/>
          </p:nvPr>
        </p:nvSpPr>
        <p:spPr>
          <a:xfrm>
            <a:off x="2303951" y="2157754"/>
            <a:ext cx="1266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0" sz="60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47"/>
          <p:cNvGrpSpPr/>
          <p:nvPr/>
        </p:nvGrpSpPr>
        <p:grpSpPr>
          <a:xfrm>
            <a:off x="-754333" y="-880883"/>
            <a:ext cx="10401835" cy="7001981"/>
            <a:chOff x="-754333" y="-880883"/>
            <a:chExt cx="10401835" cy="7001981"/>
          </a:xfrm>
        </p:grpSpPr>
        <p:pic>
          <p:nvPicPr>
            <p:cNvPr id="50" name="Google Shape;50;p47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flipH="1" rot="-9585351">
              <a:off x="3125275" y="-705541"/>
              <a:ext cx="1253149" cy="1342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" name="Google Shape;51;p47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flipH="1" rot="-7338214">
              <a:off x="7832750" y="167708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" name="Google Shape;52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-630315">
              <a:off x="3419205" y="4507086"/>
              <a:ext cx="2041561" cy="1439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47"/>
            <p:cNvPicPr preferRelativeResize="0"/>
            <p:nvPr/>
          </p:nvPicPr>
          <p:blipFill rotWithShape="1">
            <a:blip r:embed="rId5">
              <a:alphaModFix amt="83000"/>
            </a:blip>
            <a:srcRect b="0" l="0" r="0" t="0"/>
            <a:stretch/>
          </p:blipFill>
          <p:spPr>
            <a:xfrm flipH="1" rot="-1392339">
              <a:off x="-576296" y="325254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" name="Google Shape;54;p47"/>
          <p:cNvSpPr txBox="1"/>
          <p:nvPr>
            <p:ph type="title"/>
          </p:nvPr>
        </p:nvSpPr>
        <p:spPr>
          <a:xfrm>
            <a:off x="793725" y="978425"/>
            <a:ext cx="40092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5" name="Google Shape;55;p47"/>
          <p:cNvSpPr txBox="1"/>
          <p:nvPr>
            <p:ph idx="1" type="body"/>
          </p:nvPr>
        </p:nvSpPr>
        <p:spPr>
          <a:xfrm>
            <a:off x="793725" y="2092500"/>
            <a:ext cx="4009200" cy="22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56" name="Google Shape;56;p47"/>
          <p:cNvSpPr/>
          <p:nvPr>
            <p:ph idx="2" type="pic"/>
          </p:nvPr>
        </p:nvSpPr>
        <p:spPr>
          <a:xfrm>
            <a:off x="4931775" y="535000"/>
            <a:ext cx="3418500" cy="4068900"/>
          </a:xfrm>
          <a:prstGeom prst="teardrop">
            <a:avLst>
              <a:gd fmla="val 10000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48"/>
          <p:cNvGrpSpPr/>
          <p:nvPr/>
        </p:nvGrpSpPr>
        <p:grpSpPr>
          <a:xfrm>
            <a:off x="-996104" y="777790"/>
            <a:ext cx="11221100" cy="5134706"/>
            <a:chOff x="-996104" y="777790"/>
            <a:chExt cx="11221100" cy="5134706"/>
          </a:xfrm>
        </p:grpSpPr>
        <p:pic>
          <p:nvPicPr>
            <p:cNvPr id="59" name="Google Shape;59;p48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rot="3611317">
              <a:off x="7086021" y="4278067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48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rot="-3461786">
              <a:off x="-724129" y="1100228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48"/>
            <p:cNvPicPr preferRelativeResize="0"/>
            <p:nvPr/>
          </p:nvPicPr>
          <p:blipFill rotWithShape="1">
            <a:blip r:embed="rId4">
              <a:alphaModFix amt="83000"/>
            </a:blip>
            <a:srcRect b="0" l="0" r="0" t="0"/>
            <a:stretch/>
          </p:blipFill>
          <p:spPr>
            <a:xfrm rot="-9407661">
              <a:off x="1126525" y="462647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4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-6212230">
              <a:off x="8240957" y="918267"/>
              <a:ext cx="1752203" cy="1857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" name="Google Shape;63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48"/>
          <p:cNvSpPr txBox="1"/>
          <p:nvPr>
            <p:ph idx="1" type="subTitle"/>
          </p:nvPr>
        </p:nvSpPr>
        <p:spPr>
          <a:xfrm>
            <a:off x="4959252" y="2728612"/>
            <a:ext cx="27627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48"/>
          <p:cNvSpPr txBox="1"/>
          <p:nvPr>
            <p:ph idx="2" type="subTitle"/>
          </p:nvPr>
        </p:nvSpPr>
        <p:spPr>
          <a:xfrm>
            <a:off x="1422050" y="2728612"/>
            <a:ext cx="2762700" cy="14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6" name="Google Shape;66;p48"/>
          <p:cNvSpPr txBox="1"/>
          <p:nvPr>
            <p:ph idx="3" type="subTitle"/>
          </p:nvPr>
        </p:nvSpPr>
        <p:spPr>
          <a:xfrm>
            <a:off x="1422050" y="2368609"/>
            <a:ext cx="27627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67" name="Google Shape;67;p48"/>
          <p:cNvSpPr txBox="1"/>
          <p:nvPr>
            <p:ph idx="4" type="subTitle"/>
          </p:nvPr>
        </p:nvSpPr>
        <p:spPr>
          <a:xfrm>
            <a:off x="4959253" y="2368609"/>
            <a:ext cx="27627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49"/>
          <p:cNvGrpSpPr/>
          <p:nvPr/>
        </p:nvGrpSpPr>
        <p:grpSpPr>
          <a:xfrm>
            <a:off x="-1040000" y="-259397"/>
            <a:ext cx="10990700" cy="6160118"/>
            <a:chOff x="-1040000" y="-259397"/>
            <a:chExt cx="10990700" cy="6160118"/>
          </a:xfrm>
        </p:grpSpPr>
        <p:pic>
          <p:nvPicPr>
            <p:cNvPr id="70" name="Google Shape;70;p49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rot="3611317">
              <a:off x="7897200" y="4043092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" name="Google Shape;71;p49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rot="-3461786">
              <a:off x="-768025" y="1829003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" name="Google Shape;72;p4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rot="-6492291">
              <a:off x="7927067" y="215241"/>
              <a:ext cx="2041562" cy="143996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49"/>
            <p:cNvPicPr preferRelativeResize="0"/>
            <p:nvPr/>
          </p:nvPicPr>
          <p:blipFill rotWithShape="1">
            <a:blip r:embed="rId5">
              <a:alphaModFix amt="83000"/>
            </a:blip>
            <a:srcRect b="0" l="0" r="0" t="0"/>
            <a:stretch/>
          </p:blipFill>
          <p:spPr>
            <a:xfrm rot="-9407661">
              <a:off x="1944229" y="4614699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" name="Google Shape;74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49"/>
          <p:cNvSpPr txBox="1"/>
          <p:nvPr>
            <p:ph idx="1" type="subTitle"/>
          </p:nvPr>
        </p:nvSpPr>
        <p:spPr>
          <a:xfrm>
            <a:off x="937625" y="2787862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6" name="Google Shape;76;p49"/>
          <p:cNvSpPr txBox="1"/>
          <p:nvPr>
            <p:ph idx="2" type="subTitle"/>
          </p:nvPr>
        </p:nvSpPr>
        <p:spPr>
          <a:xfrm>
            <a:off x="3484347" y="2787862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7" name="Google Shape;77;p49"/>
          <p:cNvSpPr txBox="1"/>
          <p:nvPr>
            <p:ph idx="3" type="subTitle"/>
          </p:nvPr>
        </p:nvSpPr>
        <p:spPr>
          <a:xfrm>
            <a:off x="6031075" y="2787862"/>
            <a:ext cx="2175300" cy="16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78" name="Google Shape;78;p49"/>
          <p:cNvSpPr txBox="1"/>
          <p:nvPr>
            <p:ph idx="4" type="subTitle"/>
          </p:nvPr>
        </p:nvSpPr>
        <p:spPr>
          <a:xfrm>
            <a:off x="937625" y="2127425"/>
            <a:ext cx="21753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9" name="Google Shape;79;p49"/>
          <p:cNvSpPr txBox="1"/>
          <p:nvPr>
            <p:ph idx="5" type="subTitle"/>
          </p:nvPr>
        </p:nvSpPr>
        <p:spPr>
          <a:xfrm>
            <a:off x="3484350" y="2127425"/>
            <a:ext cx="21753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0" name="Google Shape;80;p49"/>
          <p:cNvSpPr txBox="1"/>
          <p:nvPr>
            <p:ph idx="6" type="subTitle"/>
          </p:nvPr>
        </p:nvSpPr>
        <p:spPr>
          <a:xfrm>
            <a:off x="6031075" y="2127425"/>
            <a:ext cx="2175300" cy="664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oogle Shape;82;p50"/>
          <p:cNvGrpSpPr/>
          <p:nvPr/>
        </p:nvGrpSpPr>
        <p:grpSpPr>
          <a:xfrm>
            <a:off x="-1326174" y="63662"/>
            <a:ext cx="11154297" cy="5848834"/>
            <a:chOff x="-1326174" y="63662"/>
            <a:chExt cx="11154297" cy="5848834"/>
          </a:xfrm>
        </p:grpSpPr>
        <p:pic>
          <p:nvPicPr>
            <p:cNvPr id="83" name="Google Shape;83;p50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flipH="1" rot="-3611317">
              <a:off x="162773" y="4278067"/>
              <a:ext cx="1253150" cy="13425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" name="Google Shape;84;p50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flipH="1" rot="3461786">
              <a:off x="8013371" y="368003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" name="Google Shape;85;p50"/>
            <p:cNvPicPr preferRelativeResize="0"/>
            <p:nvPr/>
          </p:nvPicPr>
          <p:blipFill rotWithShape="1">
            <a:blip r:embed="rId4">
              <a:alphaModFix amt="83000"/>
            </a:blip>
            <a:srcRect b="0" l="0" r="0" t="0"/>
            <a:stretch/>
          </p:blipFill>
          <p:spPr>
            <a:xfrm flipH="1" rot="9407661">
              <a:off x="6312278" y="462647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5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 rot="-8278659">
              <a:off x="-929768" y="1143578"/>
              <a:ext cx="1752206" cy="18573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" name="Google Shape;87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50"/>
          <p:cNvSpPr txBox="1"/>
          <p:nvPr>
            <p:ph idx="1" type="subTitle"/>
          </p:nvPr>
        </p:nvSpPr>
        <p:spPr>
          <a:xfrm>
            <a:off x="1106413" y="1367825"/>
            <a:ext cx="32490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9" name="Google Shape;89;p50"/>
          <p:cNvSpPr txBox="1"/>
          <p:nvPr>
            <p:ph idx="2" type="subTitle"/>
          </p:nvPr>
        </p:nvSpPr>
        <p:spPr>
          <a:xfrm>
            <a:off x="1106413" y="1756175"/>
            <a:ext cx="3249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0" name="Google Shape;90;p50"/>
          <p:cNvSpPr txBox="1"/>
          <p:nvPr>
            <p:ph idx="3" type="subTitle"/>
          </p:nvPr>
        </p:nvSpPr>
        <p:spPr>
          <a:xfrm>
            <a:off x="4788587" y="1756175"/>
            <a:ext cx="3249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1" name="Google Shape;91;p50"/>
          <p:cNvSpPr txBox="1"/>
          <p:nvPr>
            <p:ph idx="4" type="subTitle"/>
          </p:nvPr>
        </p:nvSpPr>
        <p:spPr>
          <a:xfrm>
            <a:off x="1106413" y="3428300"/>
            <a:ext cx="3249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2" name="Google Shape;92;p50"/>
          <p:cNvSpPr txBox="1"/>
          <p:nvPr>
            <p:ph idx="5" type="subTitle"/>
          </p:nvPr>
        </p:nvSpPr>
        <p:spPr>
          <a:xfrm>
            <a:off x="4788587" y="3428300"/>
            <a:ext cx="3249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93" name="Google Shape;93;p50"/>
          <p:cNvSpPr txBox="1"/>
          <p:nvPr>
            <p:ph idx="6" type="subTitle"/>
          </p:nvPr>
        </p:nvSpPr>
        <p:spPr>
          <a:xfrm>
            <a:off x="1106413" y="3039800"/>
            <a:ext cx="32490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4" name="Google Shape;94;p50"/>
          <p:cNvSpPr txBox="1"/>
          <p:nvPr>
            <p:ph idx="7" type="subTitle"/>
          </p:nvPr>
        </p:nvSpPr>
        <p:spPr>
          <a:xfrm>
            <a:off x="4788587" y="1367825"/>
            <a:ext cx="32490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95" name="Google Shape;95;p50"/>
          <p:cNvSpPr txBox="1"/>
          <p:nvPr>
            <p:ph idx="8" type="subTitle"/>
          </p:nvPr>
        </p:nvSpPr>
        <p:spPr>
          <a:xfrm>
            <a:off x="4788587" y="3039800"/>
            <a:ext cx="3249000" cy="3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51"/>
          <p:cNvGrpSpPr/>
          <p:nvPr/>
        </p:nvGrpSpPr>
        <p:grpSpPr>
          <a:xfrm>
            <a:off x="-754333" y="-880883"/>
            <a:ext cx="10401835" cy="7001981"/>
            <a:chOff x="-754333" y="-880883"/>
            <a:chExt cx="10401835" cy="7001981"/>
          </a:xfrm>
        </p:grpSpPr>
        <p:pic>
          <p:nvPicPr>
            <p:cNvPr id="98" name="Google Shape;98;p51"/>
            <p:cNvPicPr preferRelativeResize="0"/>
            <p:nvPr/>
          </p:nvPicPr>
          <p:blipFill rotWithShape="1">
            <a:blip r:embed="rId2">
              <a:alphaModFix amt="66000"/>
            </a:blip>
            <a:srcRect b="0" l="0" r="0" t="0"/>
            <a:stretch/>
          </p:blipFill>
          <p:spPr>
            <a:xfrm flipH="1" rot="-9585351">
              <a:off x="3125275" y="-705541"/>
              <a:ext cx="1253149" cy="1342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51"/>
            <p:cNvPicPr preferRelativeResize="0"/>
            <p:nvPr/>
          </p:nvPicPr>
          <p:blipFill rotWithShape="1">
            <a:blip r:embed="rId3">
              <a:alphaModFix amt="28000"/>
            </a:blip>
            <a:srcRect b="0" l="0" r="0" t="0"/>
            <a:stretch/>
          </p:blipFill>
          <p:spPr>
            <a:xfrm flipH="1" rot="-7338214">
              <a:off x="7832750" y="167708"/>
              <a:ext cx="1542777" cy="1493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5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 flipH="1" rot="-630315">
              <a:off x="3419205" y="4507086"/>
              <a:ext cx="2041561" cy="1439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51"/>
            <p:cNvPicPr preferRelativeResize="0"/>
            <p:nvPr/>
          </p:nvPicPr>
          <p:blipFill rotWithShape="1">
            <a:blip r:embed="rId5">
              <a:alphaModFix amt="83000"/>
            </a:blip>
            <a:srcRect b="0" l="0" r="0" t="0"/>
            <a:stretch/>
          </p:blipFill>
          <p:spPr>
            <a:xfrm flipH="1" rot="-1392339">
              <a:off x="-576296" y="3252544"/>
              <a:ext cx="1063142" cy="112195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2" name="Google Shape;102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3" name="Google Shape;103;p51"/>
          <p:cNvSpPr txBox="1"/>
          <p:nvPr>
            <p:ph idx="1" type="subTitle"/>
          </p:nvPr>
        </p:nvSpPr>
        <p:spPr>
          <a:xfrm>
            <a:off x="844200" y="1599316"/>
            <a:ext cx="21948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4" name="Google Shape;104;p51"/>
          <p:cNvSpPr txBox="1"/>
          <p:nvPr>
            <p:ph idx="2" type="subTitle"/>
          </p:nvPr>
        </p:nvSpPr>
        <p:spPr>
          <a:xfrm>
            <a:off x="3474600" y="1599317"/>
            <a:ext cx="21927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5" name="Google Shape;105;p51"/>
          <p:cNvSpPr txBox="1"/>
          <p:nvPr>
            <p:ph idx="3" type="subTitle"/>
          </p:nvPr>
        </p:nvSpPr>
        <p:spPr>
          <a:xfrm>
            <a:off x="844200" y="3322761"/>
            <a:ext cx="21948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6" name="Google Shape;106;p51"/>
          <p:cNvSpPr txBox="1"/>
          <p:nvPr>
            <p:ph idx="4" type="subTitle"/>
          </p:nvPr>
        </p:nvSpPr>
        <p:spPr>
          <a:xfrm>
            <a:off x="3474600" y="3322764"/>
            <a:ext cx="21927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7" name="Google Shape;107;p51"/>
          <p:cNvSpPr txBox="1"/>
          <p:nvPr>
            <p:ph idx="5" type="subTitle"/>
          </p:nvPr>
        </p:nvSpPr>
        <p:spPr>
          <a:xfrm>
            <a:off x="6105000" y="1599317"/>
            <a:ext cx="21948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8" name="Google Shape;108;p51"/>
          <p:cNvSpPr txBox="1"/>
          <p:nvPr>
            <p:ph idx="6" type="subTitle"/>
          </p:nvPr>
        </p:nvSpPr>
        <p:spPr>
          <a:xfrm>
            <a:off x="6105000" y="3322764"/>
            <a:ext cx="2194800" cy="111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9" name="Google Shape;109;p51"/>
          <p:cNvSpPr txBox="1"/>
          <p:nvPr>
            <p:ph idx="7" type="subTitle"/>
          </p:nvPr>
        </p:nvSpPr>
        <p:spPr>
          <a:xfrm>
            <a:off x="844200" y="1228845"/>
            <a:ext cx="2192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0" name="Google Shape;110;p51"/>
          <p:cNvSpPr txBox="1"/>
          <p:nvPr>
            <p:ph idx="8" type="subTitle"/>
          </p:nvPr>
        </p:nvSpPr>
        <p:spPr>
          <a:xfrm>
            <a:off x="3474600" y="1228845"/>
            <a:ext cx="2190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1" name="Google Shape;111;p51"/>
          <p:cNvSpPr txBox="1"/>
          <p:nvPr>
            <p:ph idx="9" type="subTitle"/>
          </p:nvPr>
        </p:nvSpPr>
        <p:spPr>
          <a:xfrm>
            <a:off x="6106989" y="1228845"/>
            <a:ext cx="2192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2" name="Google Shape;112;p51"/>
          <p:cNvSpPr txBox="1"/>
          <p:nvPr>
            <p:ph idx="13" type="subTitle"/>
          </p:nvPr>
        </p:nvSpPr>
        <p:spPr>
          <a:xfrm>
            <a:off x="844200" y="2955924"/>
            <a:ext cx="2192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3" name="Google Shape;113;p51"/>
          <p:cNvSpPr txBox="1"/>
          <p:nvPr>
            <p:ph idx="14" type="subTitle"/>
          </p:nvPr>
        </p:nvSpPr>
        <p:spPr>
          <a:xfrm>
            <a:off x="3474600" y="2955926"/>
            <a:ext cx="21906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14" name="Google Shape;114;p51"/>
          <p:cNvSpPr txBox="1"/>
          <p:nvPr>
            <p:ph idx="15" type="subTitle"/>
          </p:nvPr>
        </p:nvSpPr>
        <p:spPr>
          <a:xfrm>
            <a:off x="6106989" y="2955926"/>
            <a:ext cx="21927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2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b="1" i="0" sz="30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42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b="0" i="0" sz="1200" u="none" cap="none" strike="noStrik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0.png"/><Relationship Id="rId4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3.png"/><Relationship Id="rId5" Type="http://schemas.openxmlformats.org/officeDocument/2006/relationships/image" Target="../media/image46.png"/><Relationship Id="rId6" Type="http://schemas.openxmlformats.org/officeDocument/2006/relationships/image" Target="../media/image48.png"/><Relationship Id="rId7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"/>
          <p:cNvSpPr txBox="1"/>
          <p:nvPr>
            <p:ph type="ctrTitle"/>
          </p:nvPr>
        </p:nvSpPr>
        <p:spPr>
          <a:xfrm>
            <a:off x="791300" y="1734975"/>
            <a:ext cx="61188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0" lang="en" sz="5850">
                <a:latin typeface="Poppins Medium"/>
                <a:ea typeface="Poppins Medium"/>
                <a:cs typeface="Poppins Medium"/>
                <a:sym typeface="Poppins Medium"/>
              </a:rPr>
              <a:t>Grafomotor </a:t>
            </a:r>
            <a:r>
              <a:rPr lang="en" sz="5850"/>
              <a:t>IA</a:t>
            </a:r>
            <a:endParaRPr sz="5850"/>
          </a:p>
        </p:txBody>
      </p:sp>
      <p:sp>
        <p:nvSpPr>
          <p:cNvPr id="229" name="Google Shape;229;p1"/>
          <p:cNvSpPr txBox="1"/>
          <p:nvPr>
            <p:ph idx="1" type="subTitle"/>
          </p:nvPr>
        </p:nvSpPr>
        <p:spPr>
          <a:xfrm>
            <a:off x="791300" y="3718075"/>
            <a:ext cx="6118800" cy="12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Integrantes</a:t>
            </a:r>
            <a:r>
              <a:rPr lang="en"/>
              <a:t>: María Ignacia Carvajal, Pablo Abarca, Cristóbal Merino, Matías Riquelme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b="1" lang="en"/>
              <a:t>Asignatura</a:t>
            </a:r>
            <a:r>
              <a:rPr lang="en"/>
              <a:t>: Capstone</a:t>
            </a:r>
            <a:endParaRPr/>
          </a:p>
        </p:txBody>
      </p:sp>
      <p:grpSp>
        <p:nvGrpSpPr>
          <p:cNvPr id="230" name="Google Shape;230;p1"/>
          <p:cNvGrpSpPr/>
          <p:nvPr/>
        </p:nvGrpSpPr>
        <p:grpSpPr>
          <a:xfrm>
            <a:off x="6625681" y="1334028"/>
            <a:ext cx="2437061" cy="2266144"/>
            <a:chOff x="3858614" y="181701"/>
            <a:chExt cx="4699307" cy="4369734"/>
          </a:xfrm>
        </p:grpSpPr>
        <p:pic>
          <p:nvPicPr>
            <p:cNvPr id="231" name="Google Shape;231;p1"/>
            <p:cNvPicPr preferRelativeResize="0"/>
            <p:nvPr/>
          </p:nvPicPr>
          <p:blipFill rotWithShape="1">
            <a:blip r:embed="rId3">
              <a:alphaModFix amt="66000"/>
            </a:blip>
            <a:srcRect b="0" l="0" r="0" t="0"/>
            <a:stretch/>
          </p:blipFill>
          <p:spPr>
            <a:xfrm>
              <a:off x="3858614" y="181701"/>
              <a:ext cx="1119975" cy="1199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" name="Google Shape;232;p1"/>
            <p:cNvPicPr preferRelativeResize="0"/>
            <p:nvPr/>
          </p:nvPicPr>
          <p:blipFill rotWithShape="1">
            <a:blip r:embed="rId4">
              <a:alphaModFix amt="83000"/>
            </a:blip>
            <a:srcRect b="0" l="0" r="0" t="0"/>
            <a:stretch/>
          </p:blipFill>
          <p:spPr>
            <a:xfrm rot="2699974">
              <a:off x="7253805" y="2010772"/>
              <a:ext cx="1063139" cy="1121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1"/>
            <p:cNvPicPr preferRelativeResize="0"/>
            <p:nvPr/>
          </p:nvPicPr>
          <p:blipFill rotWithShape="1">
            <a:blip r:embed="rId5">
              <a:alphaModFix amt="28000"/>
            </a:blip>
            <a:srcRect b="0" l="0" r="0" t="0"/>
            <a:stretch/>
          </p:blipFill>
          <p:spPr>
            <a:xfrm rot="-3461785">
              <a:off x="5066499" y="3347826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4" name="Google Shape;234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46400" y="-3"/>
            <a:ext cx="3347325" cy="107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15950" y="249962"/>
            <a:ext cx="1940324" cy="57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7af1a4a4a4_0_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Metodología ágil Scrum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5" name="Google Shape;305;g37af1a4a4a4_0_36"/>
          <p:cNvSpPr txBox="1"/>
          <p:nvPr>
            <p:ph idx="4294967295" type="body"/>
          </p:nvPr>
        </p:nvSpPr>
        <p:spPr>
          <a:xfrm>
            <a:off x="805475" y="1223500"/>
            <a:ext cx="77460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Se implementa Metodología Ágil Scrum: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Sprints cortos (1 semana) para avanzar en funcionalidades priorizadas.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Product Backlog con épicas e historias de usuario claras.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Daily Meetings de coordinación.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Sprint Review y Retrospective para evaluar avances y mejorar continuamente.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Char char="●"/>
            </a:pPr>
            <a:r>
              <a:rPr lang="en">
                <a:solidFill>
                  <a:srgbClr val="000000"/>
                </a:solidFill>
              </a:rPr>
              <a:t>Roles definidos: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Product Owner (Teletón): Define prioridades.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Scrum Master: Asegura el cumplimiento de la metodología y facilita la comunicación.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○"/>
            </a:pPr>
            <a:r>
              <a:rPr lang="en">
                <a:solidFill>
                  <a:srgbClr val="000000"/>
                </a:solidFill>
              </a:rPr>
              <a:t>Development Team: Desarrollo frontend, backend y BD.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7af1a4a4a4_0_41"/>
          <p:cNvSpPr txBox="1"/>
          <p:nvPr>
            <p:ph type="title"/>
          </p:nvPr>
        </p:nvSpPr>
        <p:spPr>
          <a:xfrm>
            <a:off x="3622300" y="2157750"/>
            <a:ext cx="50229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Tecnologías a utilizar</a:t>
            </a:r>
            <a:endParaRPr/>
          </a:p>
        </p:txBody>
      </p:sp>
      <p:sp>
        <p:nvSpPr>
          <p:cNvPr id="311" name="Google Shape;311;g37af1a4a4a4_0_41"/>
          <p:cNvSpPr txBox="1"/>
          <p:nvPr>
            <p:ph idx="2" type="title"/>
          </p:nvPr>
        </p:nvSpPr>
        <p:spPr>
          <a:xfrm>
            <a:off x="2303951" y="2157754"/>
            <a:ext cx="1266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</a:t>
            </a:r>
            <a:endParaRPr/>
          </a:p>
        </p:txBody>
      </p:sp>
      <p:grpSp>
        <p:nvGrpSpPr>
          <p:cNvPr id="312" name="Google Shape;312;g37af1a4a4a4_0_41"/>
          <p:cNvGrpSpPr/>
          <p:nvPr/>
        </p:nvGrpSpPr>
        <p:grpSpPr>
          <a:xfrm>
            <a:off x="410756" y="1813136"/>
            <a:ext cx="6570359" cy="4374930"/>
            <a:chOff x="410756" y="1813136"/>
            <a:chExt cx="6570359" cy="4374930"/>
          </a:xfrm>
        </p:grpSpPr>
        <p:pic>
          <p:nvPicPr>
            <p:cNvPr id="313" name="Google Shape;313;g37af1a4a4a4_0_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6492297">
              <a:off x="1690783" y="3932093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g37af1a4a4a4_0_41"/>
            <p:cNvPicPr preferRelativeResize="0"/>
            <p:nvPr/>
          </p:nvPicPr>
          <p:blipFill rotWithShape="1">
            <a:blip r:embed="rId4">
              <a:alphaModFix amt="28000"/>
            </a:blip>
            <a:srcRect b="0" l="0" r="0" t="0"/>
            <a:stretch/>
          </p:blipFill>
          <p:spPr>
            <a:xfrm rot="3712879">
              <a:off x="578625" y="2004326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g37af1a4a4a4_0_41"/>
            <p:cNvPicPr preferRelativeResize="0"/>
            <p:nvPr/>
          </p:nvPicPr>
          <p:blipFill rotWithShape="1">
            <a:blip r:embed="rId5">
              <a:alphaModFix amt="82000"/>
            </a:blip>
            <a:srcRect b="0" l="0" r="0" t="0"/>
            <a:stretch/>
          </p:blipFill>
          <p:spPr>
            <a:xfrm rot="6585212">
              <a:off x="5311452" y="3602827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7af1a4a4a4_0_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Lenguajes y herramientas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1" name="Google Shape;321;g37af1a4a4a4_0_50"/>
          <p:cNvSpPr txBox="1"/>
          <p:nvPr>
            <p:ph idx="4294967295" type="body"/>
          </p:nvPr>
        </p:nvSpPr>
        <p:spPr>
          <a:xfrm>
            <a:off x="5427675" y="1392700"/>
            <a:ext cx="31239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Backend y sistema de administración Web</a:t>
            </a:r>
            <a:endParaRPr sz="20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2" name="Google Shape;322;g37af1a4a4a4_0_50"/>
          <p:cNvSpPr txBox="1"/>
          <p:nvPr>
            <p:ph idx="4294967295" type="body"/>
          </p:nvPr>
        </p:nvSpPr>
        <p:spPr>
          <a:xfrm>
            <a:off x="5580075" y="3923288"/>
            <a:ext cx="31239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Base de datos relacional SQL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323" name="Google Shape;323;g37af1a4a4a4_0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550" y="1478125"/>
            <a:ext cx="944850" cy="94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37af1a4a4a4_0_50"/>
          <p:cNvPicPr preferRelativeResize="0"/>
          <p:nvPr/>
        </p:nvPicPr>
        <p:blipFill rotWithShape="1">
          <a:blip r:embed="rId4">
            <a:alphaModFix/>
          </a:blip>
          <a:srcRect b="0" l="21171" r="24943" t="0"/>
          <a:stretch/>
        </p:blipFill>
        <p:spPr>
          <a:xfrm>
            <a:off x="2186600" y="1353875"/>
            <a:ext cx="944840" cy="1101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5" name="Google Shape;325;g37af1a4a4a4_0_50"/>
          <p:cNvCxnSpPr>
            <a:stCxn id="324" idx="3"/>
            <a:endCxn id="321" idx="1"/>
          </p:cNvCxnSpPr>
          <p:nvPr/>
        </p:nvCxnSpPr>
        <p:spPr>
          <a:xfrm>
            <a:off x="3131440" y="1904799"/>
            <a:ext cx="2296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6" name="Google Shape;326;g37af1a4a4a4_0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9362" y="2714825"/>
            <a:ext cx="789228" cy="789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37af1a4a4a4_0_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86600" y="2714825"/>
            <a:ext cx="886671" cy="7892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g37af1a4a4a4_0_50"/>
          <p:cNvCxnSpPr>
            <a:stCxn id="329" idx="3"/>
            <a:endCxn id="322" idx="1"/>
          </p:cNvCxnSpPr>
          <p:nvPr/>
        </p:nvCxnSpPr>
        <p:spPr>
          <a:xfrm>
            <a:off x="3102362" y="4435404"/>
            <a:ext cx="2477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30" name="Google Shape;330;g37af1a4a4a4_0_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050" y="3795901"/>
            <a:ext cx="1101850" cy="110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37af1a4a4a4_0_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57512" y="4120525"/>
            <a:ext cx="944850" cy="629756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37af1a4a4a4_0_50"/>
          <p:cNvSpPr txBox="1"/>
          <p:nvPr>
            <p:ph idx="4294967295" type="body"/>
          </p:nvPr>
        </p:nvSpPr>
        <p:spPr>
          <a:xfrm>
            <a:off x="5580075" y="2597325"/>
            <a:ext cx="31239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 sz="2000">
                <a:latin typeface="Poppins"/>
                <a:ea typeface="Poppins"/>
                <a:cs typeface="Poppins"/>
                <a:sym typeface="Poppins"/>
              </a:rPr>
              <a:t>Aplicación PWA para tablets con lápiz digital</a:t>
            </a:r>
            <a:endParaRPr sz="20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/>
          </a:p>
        </p:txBody>
      </p:sp>
      <p:cxnSp>
        <p:nvCxnSpPr>
          <p:cNvPr id="332" name="Google Shape;332;g37af1a4a4a4_0_50"/>
          <p:cNvCxnSpPr>
            <a:endCxn id="331" idx="1"/>
          </p:cNvCxnSpPr>
          <p:nvPr/>
        </p:nvCxnSpPr>
        <p:spPr>
          <a:xfrm>
            <a:off x="3225675" y="3109425"/>
            <a:ext cx="23544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7af1a4a4a4_0_55"/>
          <p:cNvSpPr txBox="1"/>
          <p:nvPr>
            <p:ph type="title"/>
          </p:nvPr>
        </p:nvSpPr>
        <p:spPr>
          <a:xfrm>
            <a:off x="3622300" y="2157750"/>
            <a:ext cx="50229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Modelo relacional</a:t>
            </a:r>
            <a:endParaRPr/>
          </a:p>
        </p:txBody>
      </p:sp>
      <p:sp>
        <p:nvSpPr>
          <p:cNvPr id="338" name="Google Shape;338;g37af1a4a4a4_0_55"/>
          <p:cNvSpPr txBox="1"/>
          <p:nvPr>
            <p:ph idx="2" type="title"/>
          </p:nvPr>
        </p:nvSpPr>
        <p:spPr>
          <a:xfrm>
            <a:off x="2303951" y="2157754"/>
            <a:ext cx="1266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</a:t>
            </a:r>
            <a:endParaRPr/>
          </a:p>
        </p:txBody>
      </p:sp>
      <p:grpSp>
        <p:nvGrpSpPr>
          <p:cNvPr id="339" name="Google Shape;339;g37af1a4a4a4_0_55"/>
          <p:cNvGrpSpPr/>
          <p:nvPr/>
        </p:nvGrpSpPr>
        <p:grpSpPr>
          <a:xfrm>
            <a:off x="410756" y="1813136"/>
            <a:ext cx="6570359" cy="4374930"/>
            <a:chOff x="410756" y="1813136"/>
            <a:chExt cx="6570359" cy="4374930"/>
          </a:xfrm>
        </p:grpSpPr>
        <p:pic>
          <p:nvPicPr>
            <p:cNvPr id="340" name="Google Shape;340;g37af1a4a4a4_0_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6492297">
              <a:off x="1690783" y="3932093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1" name="Google Shape;341;g37af1a4a4a4_0_55"/>
            <p:cNvPicPr preferRelativeResize="0"/>
            <p:nvPr/>
          </p:nvPicPr>
          <p:blipFill rotWithShape="1">
            <a:blip r:embed="rId4">
              <a:alphaModFix amt="28000"/>
            </a:blip>
            <a:srcRect b="0" l="0" r="0" t="0"/>
            <a:stretch/>
          </p:blipFill>
          <p:spPr>
            <a:xfrm rot="3712879">
              <a:off x="578625" y="2004326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2" name="Google Shape;342;g37af1a4a4a4_0_55"/>
            <p:cNvPicPr preferRelativeResize="0"/>
            <p:nvPr/>
          </p:nvPicPr>
          <p:blipFill rotWithShape="1">
            <a:blip r:embed="rId5">
              <a:alphaModFix amt="82000"/>
            </a:blip>
            <a:srcRect b="0" l="0" r="0" t="0"/>
            <a:stretch/>
          </p:blipFill>
          <p:spPr>
            <a:xfrm rot="6585212">
              <a:off x="5311452" y="3602827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g37af1a4a4a4_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4063" y="0"/>
            <a:ext cx="401587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37af1a4a4a4_0_69"/>
          <p:cNvSpPr txBox="1"/>
          <p:nvPr>
            <p:ph type="title"/>
          </p:nvPr>
        </p:nvSpPr>
        <p:spPr>
          <a:xfrm>
            <a:off x="3622300" y="2157750"/>
            <a:ext cx="50229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Diagrama de arquitectura</a:t>
            </a:r>
            <a:endParaRPr/>
          </a:p>
        </p:txBody>
      </p:sp>
      <p:sp>
        <p:nvSpPr>
          <p:cNvPr id="353" name="Google Shape;353;g37af1a4a4a4_0_69"/>
          <p:cNvSpPr txBox="1"/>
          <p:nvPr>
            <p:ph idx="2" type="title"/>
          </p:nvPr>
        </p:nvSpPr>
        <p:spPr>
          <a:xfrm>
            <a:off x="2303951" y="2157754"/>
            <a:ext cx="1266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07</a:t>
            </a:r>
            <a:endParaRPr/>
          </a:p>
        </p:txBody>
      </p:sp>
      <p:grpSp>
        <p:nvGrpSpPr>
          <p:cNvPr id="354" name="Google Shape;354;g37af1a4a4a4_0_69"/>
          <p:cNvGrpSpPr/>
          <p:nvPr/>
        </p:nvGrpSpPr>
        <p:grpSpPr>
          <a:xfrm>
            <a:off x="410756" y="1813136"/>
            <a:ext cx="6570359" cy="4374930"/>
            <a:chOff x="410756" y="1813136"/>
            <a:chExt cx="6570359" cy="4374930"/>
          </a:xfrm>
        </p:grpSpPr>
        <p:pic>
          <p:nvPicPr>
            <p:cNvPr id="355" name="Google Shape;355;g37af1a4a4a4_0_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6492297">
              <a:off x="1690783" y="3932093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6" name="Google Shape;356;g37af1a4a4a4_0_69"/>
            <p:cNvPicPr preferRelativeResize="0"/>
            <p:nvPr/>
          </p:nvPicPr>
          <p:blipFill rotWithShape="1">
            <a:blip r:embed="rId4">
              <a:alphaModFix amt="28000"/>
            </a:blip>
            <a:srcRect b="0" l="0" r="0" t="0"/>
            <a:stretch/>
          </p:blipFill>
          <p:spPr>
            <a:xfrm rot="3712879">
              <a:off x="578625" y="2004326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7" name="Google Shape;357;g37af1a4a4a4_0_69"/>
            <p:cNvPicPr preferRelativeResize="0"/>
            <p:nvPr/>
          </p:nvPicPr>
          <p:blipFill rotWithShape="1">
            <a:blip r:embed="rId5">
              <a:alphaModFix amt="82000"/>
            </a:blip>
            <a:srcRect b="0" l="0" r="0" t="0"/>
            <a:stretch/>
          </p:blipFill>
          <p:spPr>
            <a:xfrm rot="6585212">
              <a:off x="5311452" y="3602827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g37af1a4a4a4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75" y="0"/>
            <a:ext cx="84609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7af1a4a4a4_0_83"/>
          <p:cNvSpPr txBox="1"/>
          <p:nvPr>
            <p:ph type="title"/>
          </p:nvPr>
        </p:nvSpPr>
        <p:spPr>
          <a:xfrm>
            <a:off x="3622300" y="2157750"/>
            <a:ext cx="50229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Mockups</a:t>
            </a:r>
            <a:endParaRPr/>
          </a:p>
        </p:txBody>
      </p:sp>
      <p:sp>
        <p:nvSpPr>
          <p:cNvPr id="368" name="Google Shape;368;g37af1a4a4a4_0_83"/>
          <p:cNvSpPr txBox="1"/>
          <p:nvPr>
            <p:ph idx="2" type="title"/>
          </p:nvPr>
        </p:nvSpPr>
        <p:spPr>
          <a:xfrm>
            <a:off x="2303951" y="2157754"/>
            <a:ext cx="1266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08</a:t>
            </a:r>
            <a:endParaRPr/>
          </a:p>
        </p:txBody>
      </p:sp>
      <p:grpSp>
        <p:nvGrpSpPr>
          <p:cNvPr id="369" name="Google Shape;369;g37af1a4a4a4_0_83"/>
          <p:cNvGrpSpPr/>
          <p:nvPr/>
        </p:nvGrpSpPr>
        <p:grpSpPr>
          <a:xfrm>
            <a:off x="410756" y="1813136"/>
            <a:ext cx="6570359" cy="4374930"/>
            <a:chOff x="410756" y="1813136"/>
            <a:chExt cx="6570359" cy="4374930"/>
          </a:xfrm>
        </p:grpSpPr>
        <p:pic>
          <p:nvPicPr>
            <p:cNvPr id="370" name="Google Shape;370;g37af1a4a4a4_0_8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6492297">
              <a:off x="1690783" y="3932093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g37af1a4a4a4_0_83"/>
            <p:cNvPicPr preferRelativeResize="0"/>
            <p:nvPr/>
          </p:nvPicPr>
          <p:blipFill rotWithShape="1">
            <a:blip r:embed="rId4">
              <a:alphaModFix amt="28000"/>
            </a:blip>
            <a:srcRect b="0" l="0" r="0" t="0"/>
            <a:stretch/>
          </p:blipFill>
          <p:spPr>
            <a:xfrm rot="3712879">
              <a:off x="578625" y="2004326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g37af1a4a4a4_0_83"/>
            <p:cNvPicPr preferRelativeResize="0"/>
            <p:nvPr/>
          </p:nvPicPr>
          <p:blipFill rotWithShape="1">
            <a:blip r:embed="rId5">
              <a:alphaModFix amt="82000"/>
            </a:blip>
            <a:srcRect b="0" l="0" r="0" t="0"/>
            <a:stretch/>
          </p:blipFill>
          <p:spPr>
            <a:xfrm rot="6585212">
              <a:off x="5311452" y="3602827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7af1a4a4a4_0_92"/>
          <p:cNvSpPr txBox="1"/>
          <p:nvPr>
            <p:ph type="title"/>
          </p:nvPr>
        </p:nvSpPr>
        <p:spPr>
          <a:xfrm>
            <a:off x="263975" y="1046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Aplicación PWA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78" name="Google Shape;378;g37af1a4a4a4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987" y="1072088"/>
            <a:ext cx="4429938" cy="3328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37af1a4a4a4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9750" y="1072100"/>
            <a:ext cx="4462109" cy="332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g37bc2c80826_1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50" y="1029282"/>
            <a:ext cx="4429949" cy="3084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37bc2c80826_1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109" y="1029275"/>
            <a:ext cx="4412791" cy="30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"/>
          <p:cNvSpPr txBox="1"/>
          <p:nvPr>
            <p:ph type="title"/>
          </p:nvPr>
        </p:nvSpPr>
        <p:spPr>
          <a:xfrm>
            <a:off x="3622300" y="2157750"/>
            <a:ext cx="50229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Equipo de trabajo</a:t>
            </a:r>
            <a:endParaRPr/>
          </a:p>
        </p:txBody>
      </p:sp>
      <p:sp>
        <p:nvSpPr>
          <p:cNvPr id="241" name="Google Shape;241;p4"/>
          <p:cNvSpPr txBox="1"/>
          <p:nvPr>
            <p:ph idx="2" type="title"/>
          </p:nvPr>
        </p:nvSpPr>
        <p:spPr>
          <a:xfrm>
            <a:off x="2303951" y="2157754"/>
            <a:ext cx="1266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242" name="Google Shape;242;p4"/>
          <p:cNvGrpSpPr/>
          <p:nvPr/>
        </p:nvGrpSpPr>
        <p:grpSpPr>
          <a:xfrm>
            <a:off x="410757" y="1813136"/>
            <a:ext cx="6570358" cy="4374930"/>
            <a:chOff x="410757" y="1813136"/>
            <a:chExt cx="6570358" cy="4374930"/>
          </a:xfrm>
        </p:grpSpPr>
        <p:pic>
          <p:nvPicPr>
            <p:cNvPr id="243" name="Google Shape;243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6492297">
              <a:off x="1690783" y="3932093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4" name="Google Shape;244;p4"/>
            <p:cNvPicPr preferRelativeResize="0"/>
            <p:nvPr/>
          </p:nvPicPr>
          <p:blipFill rotWithShape="1">
            <a:blip r:embed="rId4">
              <a:alphaModFix amt="28000"/>
            </a:blip>
            <a:srcRect b="0" l="0" r="0" t="0"/>
            <a:stretch/>
          </p:blipFill>
          <p:spPr>
            <a:xfrm rot="3712879">
              <a:off x="578626" y="2004326"/>
              <a:ext cx="1032910" cy="9998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4"/>
            <p:cNvPicPr preferRelativeResize="0"/>
            <p:nvPr/>
          </p:nvPicPr>
          <p:blipFill rotWithShape="1">
            <a:blip r:embed="rId5">
              <a:alphaModFix amt="82000"/>
            </a:blip>
            <a:srcRect b="0" l="0" r="0" t="0"/>
            <a:stretch/>
          </p:blipFill>
          <p:spPr>
            <a:xfrm rot="6585212">
              <a:off x="5311452" y="3602827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g37bc2c80826_1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1325" y="1312401"/>
            <a:ext cx="4112975" cy="284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37bc2c80826_1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425" y="1304600"/>
            <a:ext cx="4112975" cy="28648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g37bc2c80826_1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3249" y="986775"/>
            <a:ext cx="4597749" cy="3169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g37bc2c80826_1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600" y="986775"/>
            <a:ext cx="4210689" cy="3169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g37bc2c80826_1_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50" y="850551"/>
            <a:ext cx="4380926" cy="326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g37bc2c80826_1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350" y="833226"/>
            <a:ext cx="4380924" cy="33011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7bbb2a2563_0_2"/>
          <p:cNvSpPr txBox="1"/>
          <p:nvPr>
            <p:ph type="title"/>
          </p:nvPr>
        </p:nvSpPr>
        <p:spPr>
          <a:xfrm>
            <a:off x="99500" y="413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Administración Web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9" name="Google Shape;409;g37bbb2a2563_0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5950"/>
            <a:ext cx="3979552" cy="219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g37bbb2a2563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9550" y="685950"/>
            <a:ext cx="5104626" cy="2311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g37bbb2a2563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1375" y="2844150"/>
            <a:ext cx="4661249" cy="226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g37bbb2a2563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25" y="654275"/>
            <a:ext cx="4855325" cy="236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g37bbb2a2563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6700" y="2596600"/>
            <a:ext cx="4177051" cy="25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g37bbb2a2563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5" y="614000"/>
            <a:ext cx="4824176" cy="2403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g37bbb2a2563_0_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827" y="2743700"/>
            <a:ext cx="4824174" cy="239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7af1a4a4a4_0_97"/>
          <p:cNvSpPr txBox="1"/>
          <p:nvPr>
            <p:ph type="title"/>
          </p:nvPr>
        </p:nvSpPr>
        <p:spPr>
          <a:xfrm>
            <a:off x="3622300" y="2157750"/>
            <a:ext cx="50229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Próximos pasos</a:t>
            </a:r>
            <a:endParaRPr/>
          </a:p>
        </p:txBody>
      </p:sp>
      <p:sp>
        <p:nvSpPr>
          <p:cNvPr id="429" name="Google Shape;429;g37af1a4a4a4_0_97"/>
          <p:cNvSpPr txBox="1"/>
          <p:nvPr>
            <p:ph idx="2" type="title"/>
          </p:nvPr>
        </p:nvSpPr>
        <p:spPr>
          <a:xfrm>
            <a:off x="2303951" y="2157754"/>
            <a:ext cx="1266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09</a:t>
            </a:r>
            <a:endParaRPr/>
          </a:p>
        </p:txBody>
      </p:sp>
      <p:grpSp>
        <p:nvGrpSpPr>
          <p:cNvPr id="430" name="Google Shape;430;g37af1a4a4a4_0_97"/>
          <p:cNvGrpSpPr/>
          <p:nvPr/>
        </p:nvGrpSpPr>
        <p:grpSpPr>
          <a:xfrm>
            <a:off x="410756" y="1813136"/>
            <a:ext cx="6570359" cy="4374930"/>
            <a:chOff x="410756" y="1813136"/>
            <a:chExt cx="6570359" cy="4374930"/>
          </a:xfrm>
        </p:grpSpPr>
        <p:pic>
          <p:nvPicPr>
            <p:cNvPr id="431" name="Google Shape;431;g37af1a4a4a4_0_9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6492297">
              <a:off x="1690783" y="3932093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2" name="Google Shape;432;g37af1a4a4a4_0_97"/>
            <p:cNvPicPr preferRelativeResize="0"/>
            <p:nvPr/>
          </p:nvPicPr>
          <p:blipFill rotWithShape="1">
            <a:blip r:embed="rId4">
              <a:alphaModFix amt="28000"/>
            </a:blip>
            <a:srcRect b="0" l="0" r="0" t="0"/>
            <a:stretch/>
          </p:blipFill>
          <p:spPr>
            <a:xfrm rot="3712879">
              <a:off x="578625" y="2004326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3" name="Google Shape;433;g37af1a4a4a4_0_97"/>
            <p:cNvPicPr preferRelativeResize="0"/>
            <p:nvPr/>
          </p:nvPicPr>
          <p:blipFill rotWithShape="1">
            <a:blip r:embed="rId5">
              <a:alphaModFix amt="82000"/>
            </a:blip>
            <a:srcRect b="0" l="0" r="0" t="0"/>
            <a:stretch/>
          </p:blipFill>
          <p:spPr>
            <a:xfrm rot="6585212">
              <a:off x="5311452" y="3602827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7af1a4a4a4_0_106"/>
          <p:cNvSpPr txBox="1"/>
          <p:nvPr>
            <p:ph idx="4294967295" type="body"/>
          </p:nvPr>
        </p:nvSpPr>
        <p:spPr>
          <a:xfrm>
            <a:off x="1026984" y="1597303"/>
            <a:ext cx="24390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DM Sans Light"/>
                <a:ea typeface="DM Sans Light"/>
                <a:cs typeface="DM Sans Light"/>
                <a:sym typeface="DM Sans Light"/>
              </a:rPr>
              <a:t>Optimizar los ejercicios actuales según retroalimentación clínica, mejorando su precisión y usabilidad en las sesiones terapéuticas.</a:t>
            </a:r>
            <a:endParaRPr sz="1100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39" name="Google Shape;439;g37af1a4a4a4_0_106"/>
          <p:cNvSpPr txBox="1"/>
          <p:nvPr/>
        </p:nvSpPr>
        <p:spPr>
          <a:xfrm>
            <a:off x="1233534" y="1223410"/>
            <a:ext cx="2025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Actualizar los ejercicios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0" name="Google Shape;440;g37af1a4a4a4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22" y="490546"/>
            <a:ext cx="740125" cy="7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g37af1a4a4a4_0_106"/>
          <p:cNvSpPr txBox="1"/>
          <p:nvPr>
            <p:ph idx="4294967295" type="body"/>
          </p:nvPr>
        </p:nvSpPr>
        <p:spPr>
          <a:xfrm>
            <a:off x="5208952" y="1642159"/>
            <a:ext cx="24390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DM Sans Light"/>
                <a:ea typeface="DM Sans Light"/>
                <a:cs typeface="DM Sans Light"/>
                <a:sym typeface="DM Sans Light"/>
              </a:rPr>
              <a:t>Coordinar encuentros periódicos con terapeutas ocupacionales para validar avances, priorizar mejoras y ajustar funcionalidades.</a:t>
            </a:r>
            <a:endParaRPr sz="1100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42" name="Google Shape;442;g37af1a4a4a4_0_106"/>
          <p:cNvSpPr txBox="1"/>
          <p:nvPr/>
        </p:nvSpPr>
        <p:spPr>
          <a:xfrm>
            <a:off x="5415502" y="1193511"/>
            <a:ext cx="2025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Tener reuniones con terapeutas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43" name="Google Shape;443;g37af1a4a4a4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1563" y="255327"/>
            <a:ext cx="853775" cy="10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37af1a4a4a4_0_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4201" y="2863007"/>
            <a:ext cx="702347" cy="7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37af1a4a4a4_0_106"/>
          <p:cNvSpPr txBox="1"/>
          <p:nvPr>
            <p:ph idx="4294967295" type="body"/>
          </p:nvPr>
        </p:nvSpPr>
        <p:spPr>
          <a:xfrm>
            <a:off x="259834" y="3962878"/>
            <a:ext cx="24390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DM Sans Light"/>
                <a:ea typeface="DM Sans Light"/>
                <a:cs typeface="DM Sans Light"/>
                <a:sym typeface="DM Sans Light"/>
              </a:rPr>
              <a:t>Implementar algoritmos de IA que apoyen en la recomendación de niveles de dificultad y en el análisis automático del progreso de los pacientes.</a:t>
            </a:r>
            <a:endParaRPr sz="1100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46" name="Google Shape;446;g37af1a4a4a4_0_106"/>
          <p:cNvSpPr txBox="1"/>
          <p:nvPr/>
        </p:nvSpPr>
        <p:spPr>
          <a:xfrm>
            <a:off x="466384" y="3588985"/>
            <a:ext cx="2025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Integración de la IA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7" name="Google Shape;447;g37af1a4a4a4_0_106"/>
          <p:cNvSpPr txBox="1"/>
          <p:nvPr>
            <p:ph idx="4294967295" type="body"/>
          </p:nvPr>
        </p:nvSpPr>
        <p:spPr>
          <a:xfrm>
            <a:off x="3162884" y="3943003"/>
            <a:ext cx="24390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DM Sans Light"/>
                <a:ea typeface="DM Sans Light"/>
                <a:cs typeface="DM Sans Light"/>
                <a:sym typeface="DM Sans Light"/>
              </a:rPr>
              <a:t>Ampliar la biblioteca con nuevos ejercicios grafomotores, diversificando la práctica y reforzando distintos objetivos terapéuticos.</a:t>
            </a:r>
            <a:endParaRPr sz="1100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48" name="Google Shape;448;g37af1a4a4a4_0_106"/>
          <p:cNvSpPr txBox="1"/>
          <p:nvPr/>
        </p:nvSpPr>
        <p:spPr>
          <a:xfrm>
            <a:off x="3369434" y="3569110"/>
            <a:ext cx="20259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Añadir ejercicios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9" name="Google Shape;449;g37af1a4a4a4_0_106"/>
          <p:cNvSpPr txBox="1"/>
          <p:nvPr>
            <p:ph idx="4294967295" type="body"/>
          </p:nvPr>
        </p:nvSpPr>
        <p:spPr>
          <a:xfrm>
            <a:off x="6179109" y="3938080"/>
            <a:ext cx="2439000" cy="8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DM Sans Light"/>
                <a:ea typeface="DM Sans Light"/>
                <a:cs typeface="DM Sans Light"/>
                <a:sym typeface="DM Sans Light"/>
              </a:rPr>
              <a:t>Realizar el despliegue en la nube (AWS), asegurando escalabilidad, seguridad y disponibilidad para el uso real en Teletón.</a:t>
            </a:r>
            <a:endParaRPr sz="1100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50" name="Google Shape;450;g37af1a4a4a4_0_106"/>
          <p:cNvSpPr txBox="1"/>
          <p:nvPr/>
        </p:nvSpPr>
        <p:spPr>
          <a:xfrm>
            <a:off x="6229211" y="3569100"/>
            <a:ext cx="23388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" sz="1300">
                <a:latin typeface="DM Sans"/>
                <a:ea typeface="DM Sans"/>
                <a:cs typeface="DM Sans"/>
                <a:sym typeface="DM Sans"/>
              </a:rPr>
              <a:t>Desplegar (deployment)</a:t>
            </a:r>
            <a:endParaRPr sz="13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1" name="Google Shape;451;g37af1a4a4a4_0_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7656" y="2729909"/>
            <a:ext cx="921875" cy="92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37af1a4a4a4_0_1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9555" y="2880105"/>
            <a:ext cx="702350" cy="761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7af1a4a4a4_0_125"/>
          <p:cNvSpPr txBox="1"/>
          <p:nvPr>
            <p:ph type="title"/>
          </p:nvPr>
        </p:nvSpPr>
        <p:spPr>
          <a:xfrm>
            <a:off x="2952925" y="1387610"/>
            <a:ext cx="50229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458" name="Google Shape;458;g37af1a4a4a4_0_125"/>
          <p:cNvSpPr txBox="1"/>
          <p:nvPr>
            <p:ph idx="2" type="title"/>
          </p:nvPr>
        </p:nvSpPr>
        <p:spPr>
          <a:xfrm>
            <a:off x="1611101" y="1387614"/>
            <a:ext cx="1266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10</a:t>
            </a:r>
            <a:endParaRPr/>
          </a:p>
        </p:txBody>
      </p:sp>
      <p:grpSp>
        <p:nvGrpSpPr>
          <p:cNvPr id="459" name="Google Shape;459;g37af1a4a4a4_0_125"/>
          <p:cNvGrpSpPr/>
          <p:nvPr/>
        </p:nvGrpSpPr>
        <p:grpSpPr>
          <a:xfrm>
            <a:off x="410756" y="1813136"/>
            <a:ext cx="6570359" cy="4374930"/>
            <a:chOff x="410756" y="1813136"/>
            <a:chExt cx="6570359" cy="4374930"/>
          </a:xfrm>
        </p:grpSpPr>
        <p:pic>
          <p:nvPicPr>
            <p:cNvPr id="460" name="Google Shape;460;g37af1a4a4a4_0_1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6492297">
              <a:off x="1690783" y="3932093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g37af1a4a4a4_0_125"/>
            <p:cNvPicPr preferRelativeResize="0"/>
            <p:nvPr/>
          </p:nvPicPr>
          <p:blipFill rotWithShape="1">
            <a:blip r:embed="rId4">
              <a:alphaModFix amt="28000"/>
            </a:blip>
            <a:srcRect b="0" l="0" r="0" t="0"/>
            <a:stretch/>
          </p:blipFill>
          <p:spPr>
            <a:xfrm rot="3712879">
              <a:off x="578625" y="2004326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g37af1a4a4a4_0_125"/>
            <p:cNvPicPr preferRelativeResize="0"/>
            <p:nvPr/>
          </p:nvPicPr>
          <p:blipFill rotWithShape="1">
            <a:blip r:embed="rId5">
              <a:alphaModFix amt="82000"/>
            </a:blip>
            <a:srcRect b="0" l="0" r="0" t="0"/>
            <a:stretch/>
          </p:blipFill>
          <p:spPr>
            <a:xfrm rot="6585212">
              <a:off x="5311452" y="3602827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3" name="Google Shape;463;g37af1a4a4a4_0_125"/>
          <p:cNvSpPr txBox="1"/>
          <p:nvPr/>
        </p:nvSpPr>
        <p:spPr>
          <a:xfrm>
            <a:off x="1440800" y="2217850"/>
            <a:ext cx="68157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El proyecto GrafomotorIA busca apoyar la rehabilitación visomotora de niños y niñas de Teletón mediante una plataforma híbrida (web y PWA) que combina tecnología accesible con la guía de terapeutas.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Para su desarrollo se utilizó la metodología ágil Scrum, lo que permitió avanzar de manera iterativa, incorporando feedback constante y ajustando las funcionalidades según las necesidades clínicas y técnicas.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rPr>
              <a:t>Como próximos pasos, el equipo se enfocará en actualizar y ampliar los ejercicios, mantener reuniones periódicas con terapeutas, integrar inteligencia artificial para personalizar la experiencia, y finalmente desplegar la solución en un entorno estable y escalable en la nube.</a:t>
            </a:r>
            <a:endParaRPr sz="1000">
              <a:solidFill>
                <a:schemeClr val="dk1"/>
              </a:solidFill>
              <a:latin typeface="DM Sans Light"/>
              <a:ea typeface="DM Sans Light"/>
              <a:cs typeface="DM Sans Light"/>
              <a:sym typeface="DM Sans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7af1a4a4a4_0_118"/>
          <p:cNvSpPr txBox="1"/>
          <p:nvPr>
            <p:ph type="ctrTitle"/>
          </p:nvPr>
        </p:nvSpPr>
        <p:spPr>
          <a:xfrm>
            <a:off x="931100" y="1541950"/>
            <a:ext cx="7972500" cy="9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" sz="5100"/>
              <a:t>¡Muchas Gracias!</a:t>
            </a:r>
            <a:endParaRPr sz="5100"/>
          </a:p>
        </p:txBody>
      </p:sp>
      <p:sp>
        <p:nvSpPr>
          <p:cNvPr id="469" name="Google Shape;469;g37af1a4a4a4_0_118"/>
          <p:cNvSpPr/>
          <p:nvPr/>
        </p:nvSpPr>
        <p:spPr>
          <a:xfrm>
            <a:off x="4189622" y="2539750"/>
            <a:ext cx="3281400" cy="650400"/>
          </a:xfrm>
          <a:prstGeom prst="rect">
            <a:avLst/>
          </a:prstGeom>
          <a:solidFill>
            <a:schemeClr val="accent6"/>
          </a:solidFill>
          <a:ln cap="flat" cmpd="sng" w="78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5575" lIns="75575" spcFirstLastPara="1" rIns="75575" wrap="square" tIns="75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7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70" name="Google Shape;470;g37af1a4a4a4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100" y="3403280"/>
            <a:ext cx="2766770" cy="890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g37af1a4a4a4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9569" y="3609880"/>
            <a:ext cx="1603797" cy="47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5"/>
          <p:cNvSpPr txBox="1"/>
          <p:nvPr>
            <p:ph type="title"/>
          </p:nvPr>
        </p:nvSpPr>
        <p:spPr>
          <a:xfrm>
            <a:off x="699775" y="367775"/>
            <a:ext cx="7287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Integrantes y roles</a:t>
            </a:r>
            <a:endParaRPr/>
          </a:p>
        </p:txBody>
      </p:sp>
      <p:sp>
        <p:nvSpPr>
          <p:cNvPr id="251" name="Google Shape;251;p5"/>
          <p:cNvSpPr txBox="1"/>
          <p:nvPr>
            <p:ph idx="1" type="body"/>
          </p:nvPr>
        </p:nvSpPr>
        <p:spPr>
          <a:xfrm>
            <a:off x="805475" y="1223500"/>
            <a:ext cx="7746000" cy="3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/>
              <a:t>María Ignacia Carvajal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Líder de Proyecto / Coordinación general / Documentación (ERS, BPM, etc.) / </a:t>
            </a:r>
            <a:r>
              <a:rPr lang="en"/>
              <a:t>Base de datos MySQL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/>
              <a:t>Pablo Abarca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Frontend (autenticación, dashboard) / Diseño de mockups / Apoyo en administración de usuarios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/>
              <a:t>Cristóbal Merino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Backend (Flask) Reportes e informes / Seguimiento de sesiones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/>
              <a:t>Matías Riquelme</a:t>
            </a:r>
            <a:endParaRPr/>
          </a:p>
          <a:p>
            <a:pPr indent="-3175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400"/>
              <a:buChar char="●"/>
            </a:pPr>
            <a:r>
              <a:rPr lang="en"/>
              <a:t>Frontend (React + TS) / Vistas de gestión de pacientes y filtros / Ejercicios / Diagramas y apoyo documentación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7af1a4a4a4_0_2"/>
          <p:cNvSpPr txBox="1"/>
          <p:nvPr>
            <p:ph type="title"/>
          </p:nvPr>
        </p:nvSpPr>
        <p:spPr>
          <a:xfrm>
            <a:off x="3622300" y="2157750"/>
            <a:ext cx="50229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Presentación del caso</a:t>
            </a:r>
            <a:endParaRPr/>
          </a:p>
        </p:txBody>
      </p:sp>
      <p:sp>
        <p:nvSpPr>
          <p:cNvPr id="257" name="Google Shape;257;g37af1a4a4a4_0_2"/>
          <p:cNvSpPr txBox="1"/>
          <p:nvPr>
            <p:ph idx="2" type="title"/>
          </p:nvPr>
        </p:nvSpPr>
        <p:spPr>
          <a:xfrm>
            <a:off x="2303951" y="2157754"/>
            <a:ext cx="1266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58" name="Google Shape;258;g37af1a4a4a4_0_2"/>
          <p:cNvGrpSpPr/>
          <p:nvPr/>
        </p:nvGrpSpPr>
        <p:grpSpPr>
          <a:xfrm>
            <a:off x="410756" y="1813136"/>
            <a:ext cx="6570359" cy="4374930"/>
            <a:chOff x="410756" y="1813136"/>
            <a:chExt cx="6570359" cy="4374930"/>
          </a:xfrm>
        </p:grpSpPr>
        <p:pic>
          <p:nvPicPr>
            <p:cNvPr id="259" name="Google Shape;259;g37af1a4a4a4_0_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6492297">
              <a:off x="1690783" y="3932093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0" name="Google Shape;260;g37af1a4a4a4_0_2"/>
            <p:cNvPicPr preferRelativeResize="0"/>
            <p:nvPr/>
          </p:nvPicPr>
          <p:blipFill rotWithShape="1">
            <a:blip r:embed="rId4">
              <a:alphaModFix amt="28000"/>
            </a:blip>
            <a:srcRect b="0" l="0" r="0" t="0"/>
            <a:stretch/>
          </p:blipFill>
          <p:spPr>
            <a:xfrm rot="3712879">
              <a:off x="578625" y="2004326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g37af1a4a4a4_0_2"/>
            <p:cNvPicPr preferRelativeResize="0"/>
            <p:nvPr/>
          </p:nvPicPr>
          <p:blipFill rotWithShape="1">
            <a:blip r:embed="rId5">
              <a:alphaModFix amt="82000"/>
            </a:blip>
            <a:srcRect b="0" l="0" r="0" t="0"/>
            <a:stretch/>
          </p:blipFill>
          <p:spPr>
            <a:xfrm rot="6585212">
              <a:off x="5311452" y="3602827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7" name="Google Shape;267;p7"/>
          <p:cNvSpPr txBox="1"/>
          <p:nvPr>
            <p:ph idx="4294967295" type="body"/>
          </p:nvPr>
        </p:nvSpPr>
        <p:spPr>
          <a:xfrm>
            <a:off x="699000" y="1208550"/>
            <a:ext cx="77460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En Teletón, la rehabilitación grafomotora se trabaja principalmente con materiales físicos (hojas impresas y lápices).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Los terapeutas califican el desempeño en una hoja y el seguimiento del progreso del paciente también se lleva en papeles físicos.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Esto dificulta la digitalización y sistematización de los datos, generando poca eficiencia en la gestión clínica.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Además, limita la visualización clara de la evolución del paciente, la adaptación personalizada de los ejercicios y la generación de reportes.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400"/>
              <a:buNone/>
            </a:pPr>
            <a:r>
              <a:rPr lang="en"/>
              <a:t>Esto genera una falta de herramientas tecnológicas integradas que apoyen tanto el trabajo terapéutico como la administración y evaluación de resultados.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7af1a4a4a4_0_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Propuesta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g37af1a4a4a4_0_12"/>
          <p:cNvSpPr txBox="1"/>
          <p:nvPr>
            <p:ph idx="4294967295" type="body"/>
          </p:nvPr>
        </p:nvSpPr>
        <p:spPr>
          <a:xfrm>
            <a:off x="805475" y="1223500"/>
            <a:ext cx="77460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rPr lang="en"/>
              <a:t>El sistema GrafomotorIA propone una plataforma híbrida para apoyar la rehabilitación visomotora de niños y niñas de Teletón: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Aplicación Terapéutica (PWA en tablets con lápiz): permite a los pacientes realizar ejercicios interactivos de trazado, copiado de figuras y secuencias con niveles de dificultad.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Plataforma Administrativa (Web en Flask): gestión de pacientes, terapeutas, planes de tratamiento y reportes.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Backend en Flask + Base de Datos MySQL: centraliza la información de sesiones, ejercicios, progresos y usuarios.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7af1a4a4a4_0_17"/>
          <p:cNvSpPr txBox="1"/>
          <p:nvPr>
            <p:ph type="title"/>
          </p:nvPr>
        </p:nvSpPr>
        <p:spPr>
          <a:xfrm>
            <a:off x="3622300" y="2157750"/>
            <a:ext cx="50229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Plan de trabajo</a:t>
            </a:r>
            <a:endParaRPr/>
          </a:p>
        </p:txBody>
      </p:sp>
      <p:sp>
        <p:nvSpPr>
          <p:cNvPr id="279" name="Google Shape;279;g37af1a4a4a4_0_17"/>
          <p:cNvSpPr txBox="1"/>
          <p:nvPr>
            <p:ph idx="2" type="title"/>
          </p:nvPr>
        </p:nvSpPr>
        <p:spPr>
          <a:xfrm>
            <a:off x="2303951" y="2157754"/>
            <a:ext cx="1266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80" name="Google Shape;280;g37af1a4a4a4_0_17"/>
          <p:cNvGrpSpPr/>
          <p:nvPr/>
        </p:nvGrpSpPr>
        <p:grpSpPr>
          <a:xfrm>
            <a:off x="410756" y="1813136"/>
            <a:ext cx="6570359" cy="4374930"/>
            <a:chOff x="410756" y="1813136"/>
            <a:chExt cx="6570359" cy="4374930"/>
          </a:xfrm>
        </p:grpSpPr>
        <p:pic>
          <p:nvPicPr>
            <p:cNvPr id="281" name="Google Shape;281;g37af1a4a4a4_0_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6492297">
              <a:off x="1690783" y="3932093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g37af1a4a4a4_0_17"/>
            <p:cNvPicPr preferRelativeResize="0"/>
            <p:nvPr/>
          </p:nvPicPr>
          <p:blipFill rotWithShape="1">
            <a:blip r:embed="rId4">
              <a:alphaModFix amt="28000"/>
            </a:blip>
            <a:srcRect b="0" l="0" r="0" t="0"/>
            <a:stretch/>
          </p:blipFill>
          <p:spPr>
            <a:xfrm rot="3712879">
              <a:off x="578625" y="2004326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g37af1a4a4a4_0_17"/>
            <p:cNvPicPr preferRelativeResize="0"/>
            <p:nvPr/>
          </p:nvPicPr>
          <p:blipFill rotWithShape="1">
            <a:blip r:embed="rId5">
              <a:alphaModFix amt="82000"/>
            </a:blip>
            <a:srcRect b="0" l="0" r="0" t="0"/>
            <a:stretch/>
          </p:blipFill>
          <p:spPr>
            <a:xfrm rot="6585212">
              <a:off x="5311452" y="3602827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8"/>
          <p:cNvSpPr txBox="1"/>
          <p:nvPr>
            <p:ph type="title"/>
          </p:nvPr>
        </p:nvSpPr>
        <p:spPr>
          <a:xfrm>
            <a:off x="720000" y="2132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Cronograma del proyecto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9" name="Google Shape;289;p8"/>
          <p:cNvSpPr txBox="1"/>
          <p:nvPr>
            <p:ph idx="4294967295" type="body"/>
          </p:nvPr>
        </p:nvSpPr>
        <p:spPr>
          <a:xfrm>
            <a:off x="699000" y="785975"/>
            <a:ext cx="7746000" cy="32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El cronograma se planteó en fases iterativas de 1 semanas siguiendo backlog y épicas:</a:t>
            </a: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Fase 1 – Análisis y Requerimientos (Semana 1): levantamiento de necesidades, historias de usuario, definición de arquitectura.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Fase 2 – Diseño (Semana 2-3): mockups, normas gráficas, diseño de base de datos y vistas.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Char char="●"/>
            </a:pPr>
            <a:r>
              <a:rPr lang="en">
                <a:solidFill>
                  <a:srgbClr val="000000"/>
                </a:solidFill>
              </a:rPr>
              <a:t>Fase 3 – Desarrollo inicial (Semana 4-18):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Char char="○"/>
            </a:pPr>
            <a:r>
              <a:rPr lang="en">
                <a:solidFill>
                  <a:srgbClr val="000000"/>
                </a:solidFill>
              </a:rPr>
              <a:t>Frontend terapéutico (React + TS).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Char char="○"/>
            </a:pPr>
            <a:r>
              <a:rPr lang="en">
                <a:solidFill>
                  <a:srgbClr val="000000"/>
                </a:solidFill>
              </a:rPr>
              <a:t>Backend en Flask con API REST.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DM Sans"/>
              <a:buChar char="○"/>
            </a:pPr>
            <a:r>
              <a:rPr lang="en">
                <a:solidFill>
                  <a:srgbClr val="000000"/>
                </a:solidFill>
              </a:rPr>
              <a:t>BD MySQL en AWS.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Fase 4 – Integración y pruebas (Semana 19-21): validación con ejercicios grafomotores y usuarios de prueba.</a:t>
            </a:r>
            <a:br>
              <a:rPr lang="en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>
                <a:solidFill>
                  <a:srgbClr val="000000"/>
                </a:solidFill>
              </a:rPr>
              <a:t>Fase 5 – Ajustes finales y entrega (Semana 22): correcciones, documentación y despliegue.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00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7af1a4a4a4_0_27"/>
          <p:cNvSpPr txBox="1"/>
          <p:nvPr>
            <p:ph type="title"/>
          </p:nvPr>
        </p:nvSpPr>
        <p:spPr>
          <a:xfrm>
            <a:off x="3622300" y="2157750"/>
            <a:ext cx="50229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Metodología a utilizar</a:t>
            </a:r>
            <a:endParaRPr/>
          </a:p>
        </p:txBody>
      </p:sp>
      <p:sp>
        <p:nvSpPr>
          <p:cNvPr id="295" name="Google Shape;295;g37af1a4a4a4_0_27"/>
          <p:cNvSpPr txBox="1"/>
          <p:nvPr>
            <p:ph idx="2" type="title"/>
          </p:nvPr>
        </p:nvSpPr>
        <p:spPr>
          <a:xfrm>
            <a:off x="2303951" y="2157754"/>
            <a:ext cx="1266300" cy="91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96" name="Google Shape;296;g37af1a4a4a4_0_27"/>
          <p:cNvGrpSpPr/>
          <p:nvPr/>
        </p:nvGrpSpPr>
        <p:grpSpPr>
          <a:xfrm>
            <a:off x="410756" y="1813136"/>
            <a:ext cx="6570359" cy="4374930"/>
            <a:chOff x="410756" y="1813136"/>
            <a:chExt cx="6570359" cy="4374930"/>
          </a:xfrm>
        </p:grpSpPr>
        <p:pic>
          <p:nvPicPr>
            <p:cNvPr id="297" name="Google Shape;297;g37af1a4a4a4_0_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6492297">
              <a:off x="1690783" y="3932093"/>
              <a:ext cx="2405559" cy="16967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g37af1a4a4a4_0_27"/>
            <p:cNvPicPr preferRelativeResize="0"/>
            <p:nvPr/>
          </p:nvPicPr>
          <p:blipFill rotWithShape="1">
            <a:blip r:embed="rId4">
              <a:alphaModFix amt="28000"/>
            </a:blip>
            <a:srcRect b="0" l="0" r="0" t="0"/>
            <a:stretch/>
          </p:blipFill>
          <p:spPr>
            <a:xfrm rot="3712879">
              <a:off x="578625" y="2004326"/>
              <a:ext cx="1032910" cy="999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g37af1a4a4a4_0_27"/>
            <p:cNvPicPr preferRelativeResize="0"/>
            <p:nvPr/>
          </p:nvPicPr>
          <p:blipFill rotWithShape="1">
            <a:blip r:embed="rId5">
              <a:alphaModFix amt="82000"/>
            </a:blip>
            <a:srcRect b="0" l="0" r="0" t="0"/>
            <a:stretch/>
          </p:blipFill>
          <p:spPr>
            <a:xfrm rot="6585212">
              <a:off x="5311452" y="3602827"/>
              <a:ext cx="1492290" cy="14266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erapeutic Potential of MicroRNA Breakthrough by Slidesgo">
  <a:themeElements>
    <a:clrScheme name="Simple Light">
      <a:dk1>
        <a:srgbClr val="272727"/>
      </a:dk1>
      <a:lt1>
        <a:srgbClr val="FFFFFF"/>
      </a:lt1>
      <a:dk2>
        <a:srgbClr val="1A5EE8"/>
      </a:dk2>
      <a:lt2>
        <a:srgbClr val="518CEB"/>
      </a:lt2>
      <a:accent1>
        <a:srgbClr val="614EEC"/>
      </a:accent1>
      <a:accent2>
        <a:srgbClr val="C6BAF1"/>
      </a:accent2>
      <a:accent3>
        <a:srgbClr val="DED4FF"/>
      </a:accent3>
      <a:accent4>
        <a:srgbClr val="FFFFFF"/>
      </a:accent4>
      <a:accent5>
        <a:srgbClr val="FFFFFF"/>
      </a:accent5>
      <a:accent6>
        <a:srgbClr val="FFFFFF"/>
      </a:accent6>
      <a:hlink>
        <a:srgbClr val="27272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